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3" r:id="rId4"/>
  </p:sldMasterIdLst>
  <p:notesMasterIdLst>
    <p:notesMasterId r:id="rId29"/>
  </p:notesMasterIdLst>
  <p:sldIdLst>
    <p:sldId id="267" r:id="rId5"/>
    <p:sldId id="259" r:id="rId6"/>
    <p:sldId id="258" r:id="rId7"/>
    <p:sldId id="263" r:id="rId8"/>
    <p:sldId id="268" r:id="rId9"/>
    <p:sldId id="261" r:id="rId10"/>
    <p:sldId id="269" r:id="rId11"/>
    <p:sldId id="260" r:id="rId12"/>
    <p:sldId id="264" r:id="rId13"/>
    <p:sldId id="265" r:id="rId14"/>
    <p:sldId id="270" r:id="rId15"/>
    <p:sldId id="271" r:id="rId16"/>
    <p:sldId id="272" r:id="rId17"/>
    <p:sldId id="273" r:id="rId18"/>
    <p:sldId id="278" r:id="rId19"/>
    <p:sldId id="282" r:id="rId20"/>
    <p:sldId id="274" r:id="rId21"/>
    <p:sldId id="279" r:id="rId22"/>
    <p:sldId id="277" r:id="rId23"/>
    <p:sldId id="285" r:id="rId24"/>
    <p:sldId id="281" r:id="rId25"/>
    <p:sldId id="284" r:id="rId26"/>
    <p:sldId id="276" r:id="rId27"/>
    <p:sldId id="2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41" autoAdjust="0"/>
    <p:restoredTop sz="94660"/>
  </p:normalViewPr>
  <p:slideViewPr>
    <p:cSldViewPr snapToGrid="0">
      <p:cViewPr>
        <p:scale>
          <a:sx n="81" d="100"/>
          <a:sy n="81" d="100"/>
        </p:scale>
        <p:origin x="-58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8"/>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1CAFE9EF-BFD3-43EA-A868-783EE64D3026}"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4319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5A7E8C0-DCD6-4618-824E-E5B47E37F774}"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2615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51"/>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0" y="27465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2C6133B-A04A-40C7-999B-6B964B69F57E}"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033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D466FB9-D28B-49B1-96AA-2DC4A0B82672}"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8388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3"/>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763742-95DB-4727-9E2D-E67133874C57}" type="datetime1">
              <a:rPr lang="en-US" smtClean="0"/>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7994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128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8229600" y="1600206"/>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C8F4C757-AC18-4BD4-B58D-C09C7F56266E}" type="datetime1">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56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7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5A06CBA-D419-41FA-8B3E-D17E24A5F335}" type="datetime1">
              <a:rPr lang="en-US" smtClean="0"/>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386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624B8EF-695A-4D91-86E6-BD3ABF986DC6}" type="datetime1">
              <a:rPr lang="en-US" smtClean="0"/>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2936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8461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6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42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051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6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6B060-2D6F-430E-A017-FCCC5AF2AC19}" type="datetime1">
              <a:rPr lang="en-US" smtClean="0"/>
              <a:t>1/11/2023</a:t>
            </a:fld>
            <a:endParaRPr lang="en-US" dirty="0"/>
          </a:p>
        </p:txBody>
      </p:sp>
      <p:sp>
        <p:nvSpPr>
          <p:cNvPr id="5" name="Footer Placeholder 4"/>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6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76710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cs.toronto.edu/~hinton/coursera/lecture6/lec6.pdf"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11159" y="-8681"/>
            <a:ext cx="12180843" cy="6858000"/>
          </a:xfrm>
          <a:prstGeom prst="rect">
            <a:avLst/>
          </a:prstGeom>
        </p:spPr>
      </p:pic>
      <p:sp>
        <p:nvSpPr>
          <p:cNvPr id="5" name="Rectangle 4"/>
          <p:cNvSpPr/>
          <p:nvPr/>
        </p:nvSpPr>
        <p:spPr>
          <a:xfrm>
            <a:off x="22" y="128788"/>
            <a:ext cx="12191980" cy="6924973"/>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G. </a:t>
            </a:r>
            <a:r>
              <a:rPr lang="en-US" sz="2800" dirty="0" err="1">
                <a:latin typeface="Times New Roman" panose="02020603050405020304" pitchFamily="18" charset="0"/>
                <a:cs typeface="Times New Roman" panose="02020603050405020304" pitchFamily="18" charset="0"/>
              </a:rPr>
              <a:t>Narayanamma</a:t>
            </a:r>
            <a:r>
              <a:rPr lang="en-US" sz="2800" dirty="0">
                <a:latin typeface="Times New Roman" panose="02020603050405020304" pitchFamily="18" charset="0"/>
                <a:cs typeface="Times New Roman" panose="02020603050405020304" pitchFamily="18" charset="0"/>
              </a:rPr>
              <a:t> Institute of Technology and Science(for women)</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Water  Quality Monitoring using Image Processing and Neural Networks</a:t>
            </a: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Sai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Sravya</a:t>
            </a:r>
            <a:r>
              <a:rPr lang="en-US" sz="2000" dirty="0">
                <a:latin typeface="Times New Roman" panose="02020603050405020304" pitchFamily="18" charset="0"/>
                <a:cs typeface="Times New Roman" panose="02020603050405020304" pitchFamily="18" charset="0"/>
              </a:rPr>
              <a:t>                       19251A0501</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Akhila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Mailaram</a:t>
            </a:r>
            <a:r>
              <a:rPr lang="en-US" sz="2000" dirty="0">
                <a:latin typeface="Times New Roman" panose="02020603050405020304" pitchFamily="18" charset="0"/>
                <a:cs typeface="Times New Roman" panose="02020603050405020304" pitchFamily="18" charset="0"/>
              </a:rPr>
              <a:t>                  19251A0538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Basa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Pavani</a:t>
            </a:r>
            <a:r>
              <a:rPr lang="en-US" sz="2000" dirty="0">
                <a:latin typeface="Times New Roman" panose="02020603050405020304" pitchFamily="18" charset="0"/>
                <a:cs typeface="Times New Roman" panose="02020603050405020304" pitchFamily="18" charset="0"/>
              </a:rPr>
              <a:t> Naga </a:t>
            </a:r>
            <a:r>
              <a:rPr lang="en-US" sz="2000" dirty="0" err="1">
                <a:latin typeface="Times New Roman" panose="02020603050405020304" pitchFamily="18" charset="0"/>
                <a:cs typeface="Times New Roman" panose="02020603050405020304" pitchFamily="18" charset="0"/>
              </a:rPr>
              <a:t>Kumari</a:t>
            </a:r>
            <a:r>
              <a:rPr lang="en-US" sz="2000" dirty="0">
                <a:latin typeface="Times New Roman" panose="02020603050405020304" pitchFamily="18" charset="0"/>
                <a:cs typeface="Times New Roman" panose="02020603050405020304" pitchFamily="18" charset="0"/>
              </a:rPr>
              <a:t>   19251A0551</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Banvita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Yadam</a:t>
            </a:r>
            <a:r>
              <a:rPr lang="en-US" sz="2000" dirty="0">
                <a:latin typeface="Times New Roman" panose="02020603050405020304" pitchFamily="18" charset="0"/>
                <a:cs typeface="Times New Roman" panose="02020603050405020304" pitchFamily="18" charset="0"/>
              </a:rPr>
              <a:t>                     19d21A05B3</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Internal Guide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Mrs. </a:t>
            </a:r>
            <a:r>
              <a:rPr lang="en-US" sz="2000" dirty="0" err="1">
                <a:latin typeface="Times New Roman" panose="02020603050405020304" pitchFamily="18" charset="0"/>
                <a:cs typeface="Times New Roman" panose="02020603050405020304" pitchFamily="18" charset="0"/>
              </a:rPr>
              <a:t>Jayashree</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Patil</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Associate Professor</a:t>
            </a:r>
            <a:br>
              <a:rPr lang="en-US" sz="2000" dirty="0">
                <a:latin typeface="Times New Roman" panose="02020603050405020304" pitchFamily="18"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800" b="1" dirty="0"/>
          </a:p>
        </p:txBody>
      </p:sp>
      <p:pic>
        <p:nvPicPr>
          <p:cNvPr id="6" name="Picture 5"/>
          <p:cNvPicPr>
            <a:picLocks noChangeAspect="1"/>
          </p:cNvPicPr>
          <p:nvPr/>
        </p:nvPicPr>
        <p:blipFill>
          <a:blip r:embed="rId3"/>
          <a:stretch>
            <a:fillRect/>
          </a:stretch>
        </p:blipFill>
        <p:spPr>
          <a:xfrm>
            <a:off x="11159" y="5"/>
            <a:ext cx="1524132" cy="1164835"/>
          </a:xfrm>
          <a:prstGeom prst="rect">
            <a:avLst/>
          </a:prstGeom>
        </p:spPr>
      </p:pic>
    </p:spTree>
    <p:extLst>
      <p:ext uri="{BB962C8B-B14F-4D97-AF65-F5344CB8AC3E}">
        <p14:creationId xmlns:p14="http://schemas.microsoft.com/office/powerpoint/2010/main" val="20331369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25758"/>
            <a:ext cx="12191980" cy="6858000"/>
          </a:xfrm>
          <a:prstGeom prst="rect">
            <a:avLst/>
          </a:prstGeom>
        </p:spPr>
      </p:pic>
      <p:sp>
        <p:nvSpPr>
          <p:cNvPr id="3" name="Rectangle 2"/>
          <p:cNvSpPr/>
          <p:nvPr/>
        </p:nvSpPr>
        <p:spPr>
          <a:xfrm>
            <a:off x="90153" y="128789"/>
            <a:ext cx="11861443" cy="6432530"/>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System Requirements:</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Software Requirements:</a:t>
            </a:r>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Platform		           -  VS Code</a:t>
            </a:r>
          </a:p>
          <a:p>
            <a:pPr marL="457200" indent="-4572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Development Tool	     - </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Jupyter</a:t>
            </a:r>
            <a:r>
              <a:rPr lang="en-IN" sz="2400" dirty="0">
                <a:latin typeface="Times New Roman" panose="02020603050405020304" pitchFamily="18" charset="0"/>
                <a:cs typeface="Times New Roman" panose="02020603050405020304" pitchFamily="18" charset="0"/>
              </a:rPr>
              <a:t> Notebook</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Tensorflow</a:t>
            </a:r>
            <a:r>
              <a:rPr lang="en-IN" sz="2400" dirty="0" smtClean="0">
                <a:latin typeface="Times New Roman" panose="02020603050405020304" pitchFamily="18" charset="0"/>
                <a:cs typeface="Times New Roman" panose="02020603050405020304" pitchFamily="18" charset="0"/>
              </a:rPr>
              <a:t>, </a:t>
            </a:r>
            <a:r>
              <a:rPr lang="en-IN" sz="2400" dirty="0" err="1" smtClean="0">
                <a:latin typeface="Times New Roman" panose="02020603050405020304" pitchFamily="18" charset="0"/>
                <a:cs typeface="Times New Roman" panose="02020603050405020304" pitchFamily="18" charset="0"/>
              </a:rPr>
              <a:t>Keras</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Back End		           -  Python</a:t>
            </a:r>
          </a:p>
          <a:p>
            <a:endParaRPr lang="en-IN" sz="2400" dirty="0"/>
          </a:p>
          <a:p>
            <a:r>
              <a:rPr lang="en-IN" sz="3200" dirty="0">
                <a:latin typeface="Times New Roman" panose="02020603050405020304" pitchFamily="18" charset="0"/>
                <a:cs typeface="Times New Roman" panose="02020603050405020304" pitchFamily="18" charset="0"/>
              </a:rPr>
              <a:t>Hardware Requirements:</a:t>
            </a:r>
          </a:p>
          <a:p>
            <a:endParaRPr lang="en-IN" sz="3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Name of the Processor  -  Intel® Core™ i7-8565U</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Hard Disk Capacity	 -  908 GB</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RAM Capacity	             -  8 GB</a:t>
            </a:r>
          </a:p>
          <a:p>
            <a:pPr marL="342900" indent="-342900">
              <a:buFont typeface="Arial" panose="020B0604020202020204" pitchFamily="34" charset="0"/>
              <a:buChar char="•"/>
            </a:pPr>
            <a:endParaRPr lang="en-IN" sz="2400" dirty="0"/>
          </a:p>
          <a:p>
            <a:pPr marL="457200" indent="-457200">
              <a:buFont typeface="Arial" panose="020B0604020202020204" pitchFamily="34" charset="0"/>
              <a:buChar char="•"/>
            </a:pPr>
            <a:endParaRPr lang="en-IN" sz="2400" dirty="0"/>
          </a:p>
        </p:txBody>
      </p:sp>
    </p:spTree>
    <p:extLst>
      <p:ext uri="{BB962C8B-B14F-4D97-AF65-F5344CB8AC3E}">
        <p14:creationId xmlns:p14="http://schemas.microsoft.com/office/powerpoint/2010/main" val="3369491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4" name="Rectangle 3"/>
          <p:cNvSpPr/>
          <p:nvPr/>
        </p:nvSpPr>
        <p:spPr>
          <a:xfrm>
            <a:off x="2" y="0"/>
            <a:ext cx="12191980" cy="1200329"/>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Methodology: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Rectangle 2"/>
          <p:cNvSpPr/>
          <p:nvPr/>
        </p:nvSpPr>
        <p:spPr>
          <a:xfrm>
            <a:off x="2" y="1056069"/>
            <a:ext cx="12191998" cy="397031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Suitable water sample images are collected and the representative parts are cut by adopting image incision technology.</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Categorized </a:t>
            </a:r>
            <a:r>
              <a:rPr lang="en-US" sz="2400" dirty="0" smtClean="0">
                <a:latin typeface="Times New Roman" panose="02020603050405020304" pitchFamily="18" charset="0"/>
                <a:cs typeface="Times New Roman" panose="02020603050405020304" pitchFamily="18" charset="0"/>
              </a:rPr>
              <a:t>accordingly, </a:t>
            </a:r>
            <a:r>
              <a:rPr lang="en-US" sz="2400" dirty="0">
                <a:latin typeface="Times New Roman" panose="02020603050405020304" pitchFamily="18" charset="0"/>
                <a:cs typeface="Times New Roman" panose="02020603050405020304" pitchFamily="18" charset="0"/>
              </a:rPr>
              <a:t>and the </a:t>
            </a:r>
            <a:r>
              <a:rPr lang="en-US" sz="2400" dirty="0" err="1">
                <a:latin typeface="Times New Roman" panose="02020603050405020304" pitchFamily="18" charset="0"/>
                <a:cs typeface="Times New Roman" panose="02020603050405020304" pitchFamily="18" charset="0"/>
              </a:rPr>
              <a:t>labelled</a:t>
            </a:r>
            <a:r>
              <a:rPr lang="en-US" sz="2400" dirty="0">
                <a:latin typeface="Times New Roman" panose="02020603050405020304" pitchFamily="18" charset="0"/>
                <a:cs typeface="Times New Roman" panose="02020603050405020304" pitchFamily="18" charset="0"/>
              </a:rPr>
              <a:t> images are </a:t>
            </a:r>
            <a:r>
              <a:rPr lang="en-US" sz="2400" dirty="0" smtClean="0">
                <a:latin typeface="Times New Roman" panose="02020603050405020304" pitchFamily="18" charset="0"/>
                <a:cs typeface="Times New Roman" panose="02020603050405020304" pitchFamily="18" charset="0"/>
              </a:rPr>
              <a:t>used for </a:t>
            </a:r>
            <a:r>
              <a:rPr lang="en-US" sz="2400" dirty="0" err="1">
                <a:latin typeface="Times New Roman" panose="02020603050405020304" pitchFamily="18" charset="0"/>
                <a:cs typeface="Times New Roman" panose="02020603050405020304" pitchFamily="18" charset="0"/>
              </a:rPr>
              <a:t>modelling</a:t>
            </a:r>
            <a:r>
              <a:rPr lang="en-US" sz="24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crucial features including the </a:t>
            </a:r>
            <a:r>
              <a:rPr lang="en-US" sz="2400" dirty="0" err="1">
                <a:latin typeface="Times New Roman" panose="02020603050405020304" pitchFamily="18" charset="0"/>
                <a:cs typeface="Times New Roman" panose="02020603050405020304" pitchFamily="18" charset="0"/>
              </a:rPr>
              <a:t>colour</a:t>
            </a:r>
            <a:r>
              <a:rPr lang="en-US" sz="2400" dirty="0">
                <a:latin typeface="Times New Roman" panose="02020603050405020304" pitchFamily="18" charset="0"/>
                <a:cs typeface="Times New Roman" panose="02020603050405020304" pitchFamily="18" charset="0"/>
              </a:rPr>
              <a:t> moments of each </a:t>
            </a:r>
            <a:r>
              <a:rPr lang="en-US" sz="2400" dirty="0" err="1">
                <a:latin typeface="Times New Roman" panose="02020603050405020304" pitchFamily="18" charset="0"/>
                <a:cs typeface="Times New Roman" panose="02020603050405020304" pitchFamily="18" charset="0"/>
              </a:rPr>
              <a:t>colour</a:t>
            </a:r>
            <a:r>
              <a:rPr lang="en-US" sz="2400" dirty="0">
                <a:latin typeface="Times New Roman" panose="02020603050405020304" pitchFamily="18" charset="0"/>
                <a:cs typeface="Times New Roman" panose="02020603050405020304" pitchFamily="18" charset="0"/>
              </a:rPr>
              <a:t> channel are extracted and chosen to build the model.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Then, the feature samples are </a:t>
            </a:r>
            <a:r>
              <a:rPr lang="en-US" sz="2400" dirty="0" smtClean="0">
                <a:latin typeface="Times New Roman" panose="02020603050405020304" pitchFamily="18" charset="0"/>
                <a:cs typeface="Times New Roman" panose="02020603050405020304" pitchFamily="18" charset="0"/>
              </a:rPr>
              <a:t> given as input </a:t>
            </a:r>
            <a:r>
              <a:rPr lang="en-US" sz="2400" dirty="0">
                <a:latin typeface="Times New Roman" panose="02020603050405020304" pitchFamily="18" charset="0"/>
                <a:cs typeface="Times New Roman" panose="02020603050405020304" pitchFamily="18" charset="0"/>
              </a:rPr>
              <a:t>to the proposed </a:t>
            </a:r>
            <a:r>
              <a:rPr lang="en-US" sz="2400" dirty="0" smtClean="0">
                <a:latin typeface="Times New Roman" panose="02020603050405020304" pitchFamily="18" charset="0"/>
                <a:cs typeface="Times New Roman" panose="02020603050405020304" pitchFamily="18" charset="0"/>
              </a:rPr>
              <a:t>model.</a:t>
            </a: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49687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1982"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Architecture:</a:t>
            </a:r>
          </a:p>
        </p:txBody>
      </p:sp>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grpSp>
        <p:nvGrpSpPr>
          <p:cNvPr id="10" name="Group 9"/>
          <p:cNvGrpSpPr/>
          <p:nvPr/>
        </p:nvGrpSpPr>
        <p:grpSpPr>
          <a:xfrm>
            <a:off x="463639" y="1291163"/>
            <a:ext cx="11552350" cy="5200010"/>
            <a:chOff x="463639" y="1279440"/>
            <a:chExt cx="11552350" cy="5200010"/>
          </a:xfrm>
        </p:grpSpPr>
        <p:sp>
          <p:nvSpPr>
            <p:cNvPr id="5" name="Oval 4"/>
            <p:cNvSpPr/>
            <p:nvPr/>
          </p:nvSpPr>
          <p:spPr>
            <a:xfrm>
              <a:off x="604151" y="1391402"/>
              <a:ext cx="2009104" cy="5722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Start</a:t>
              </a:r>
            </a:p>
          </p:txBody>
        </p:sp>
        <p:sp>
          <p:nvSpPr>
            <p:cNvPr id="6" name="Rectangle 5"/>
            <p:cNvSpPr/>
            <p:nvPr/>
          </p:nvSpPr>
          <p:spPr>
            <a:xfrm>
              <a:off x="3463261" y="1279440"/>
              <a:ext cx="2279561" cy="6842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Taking water images</a:t>
              </a:r>
            </a:p>
          </p:txBody>
        </p:sp>
        <p:sp>
          <p:nvSpPr>
            <p:cNvPr id="7" name="Rectangle 6"/>
            <p:cNvSpPr/>
            <p:nvPr/>
          </p:nvSpPr>
          <p:spPr>
            <a:xfrm>
              <a:off x="6568225" y="1279440"/>
              <a:ext cx="2382592" cy="6842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Cutting the images to equal pixels</a:t>
              </a:r>
            </a:p>
          </p:txBody>
        </p:sp>
        <p:sp>
          <p:nvSpPr>
            <p:cNvPr id="8" name="Rectangle 7"/>
            <p:cNvSpPr/>
            <p:nvPr/>
          </p:nvSpPr>
          <p:spPr>
            <a:xfrm>
              <a:off x="9633397" y="1279440"/>
              <a:ext cx="2202288" cy="6842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Extracting colour moment features</a:t>
              </a:r>
            </a:p>
          </p:txBody>
        </p:sp>
        <p:sp>
          <p:nvSpPr>
            <p:cNvPr id="9" name="Rectangle 8"/>
            <p:cNvSpPr/>
            <p:nvPr/>
          </p:nvSpPr>
          <p:spPr>
            <a:xfrm>
              <a:off x="463639" y="3083271"/>
              <a:ext cx="2305319" cy="6593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Sample labelling</a:t>
              </a:r>
            </a:p>
          </p:txBody>
        </p:sp>
        <p:sp>
          <p:nvSpPr>
            <p:cNvPr id="11" name="Diamond 10"/>
            <p:cNvSpPr/>
            <p:nvPr/>
          </p:nvSpPr>
          <p:spPr>
            <a:xfrm>
              <a:off x="4121240" y="2946429"/>
              <a:ext cx="2871989" cy="933016"/>
            </a:xfrm>
            <a:prstGeom prst="diamon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Labelled data</a:t>
              </a:r>
            </a:p>
          </p:txBody>
        </p:sp>
        <p:sp>
          <p:nvSpPr>
            <p:cNvPr id="12" name="Rectangle 11"/>
            <p:cNvSpPr/>
            <p:nvPr/>
          </p:nvSpPr>
          <p:spPr>
            <a:xfrm>
              <a:off x="8332631" y="3108151"/>
              <a:ext cx="1996225" cy="612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Training data</a:t>
              </a:r>
            </a:p>
          </p:txBody>
        </p:sp>
        <p:sp>
          <p:nvSpPr>
            <p:cNvPr id="13" name="Rectangle 12"/>
            <p:cNvSpPr/>
            <p:nvPr/>
          </p:nvSpPr>
          <p:spPr>
            <a:xfrm>
              <a:off x="4121240" y="4572805"/>
              <a:ext cx="3126725" cy="6624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Test/Validation data</a:t>
              </a:r>
            </a:p>
          </p:txBody>
        </p:sp>
        <p:sp>
          <p:nvSpPr>
            <p:cNvPr id="14" name="Right Arrow 13"/>
            <p:cNvSpPr/>
            <p:nvPr/>
          </p:nvSpPr>
          <p:spPr>
            <a:xfrm>
              <a:off x="2613255" y="1534464"/>
              <a:ext cx="850006" cy="286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5736686" y="1478483"/>
              <a:ext cx="850006" cy="286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ight Arrow 16"/>
            <p:cNvSpPr/>
            <p:nvPr/>
          </p:nvSpPr>
          <p:spPr>
            <a:xfrm>
              <a:off x="8950816" y="1478483"/>
              <a:ext cx="682581" cy="342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alf Frame 22"/>
            <p:cNvSpPr/>
            <p:nvPr/>
          </p:nvSpPr>
          <p:spPr>
            <a:xfrm rot="5400000" flipH="1">
              <a:off x="5723969" y="-2603870"/>
              <a:ext cx="570988" cy="9706032"/>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Down Arrow 23"/>
            <p:cNvSpPr/>
            <p:nvPr/>
          </p:nvSpPr>
          <p:spPr>
            <a:xfrm>
              <a:off x="1156446" y="2534640"/>
              <a:ext cx="336178" cy="548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Arrow 24"/>
            <p:cNvSpPr/>
            <p:nvPr/>
          </p:nvSpPr>
          <p:spPr>
            <a:xfrm>
              <a:off x="2768958" y="3252769"/>
              <a:ext cx="1352282" cy="306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Down Arrow 25"/>
            <p:cNvSpPr/>
            <p:nvPr/>
          </p:nvSpPr>
          <p:spPr>
            <a:xfrm>
              <a:off x="5407517" y="3879444"/>
              <a:ext cx="299434" cy="693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a:off x="6993229" y="3252769"/>
              <a:ext cx="1339402" cy="306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Bent-Up Arrow 27"/>
            <p:cNvSpPr/>
            <p:nvPr/>
          </p:nvSpPr>
          <p:spPr>
            <a:xfrm rot="5400000" flipV="1">
              <a:off x="7866530" y="3116570"/>
              <a:ext cx="1345559" cy="2554088"/>
            </a:xfrm>
            <a:prstGeom prst="bentUpArrow">
              <a:avLst>
                <a:gd name="adj1" fmla="val 11952"/>
                <a:gd name="adj2" fmla="val 16845"/>
                <a:gd name="adj3" fmla="val 184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9816354" y="4040253"/>
              <a:ext cx="2199635" cy="356753"/>
            </a:xfrm>
            <a:prstGeom prst="rect">
              <a:avLst/>
            </a:prstGeom>
            <a:noFill/>
          </p:spPr>
          <p:txBody>
            <a:bodyPr wrap="square" rtlCol="0">
              <a:spAutoFit/>
            </a:bodyPr>
            <a:lstStyle/>
            <a:p>
              <a:r>
                <a:rPr lang="en-IN" dirty="0"/>
                <a:t>Model establishment</a:t>
              </a:r>
            </a:p>
          </p:txBody>
        </p:sp>
        <p:sp>
          <p:nvSpPr>
            <p:cNvPr id="30" name="Rectangle 29"/>
            <p:cNvSpPr/>
            <p:nvPr/>
          </p:nvSpPr>
          <p:spPr>
            <a:xfrm>
              <a:off x="4121240" y="5919641"/>
              <a:ext cx="3126725" cy="55980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Detected category results</a:t>
              </a:r>
            </a:p>
          </p:txBody>
        </p:sp>
        <p:sp>
          <p:nvSpPr>
            <p:cNvPr id="31" name="Down Arrow 30"/>
            <p:cNvSpPr/>
            <p:nvPr/>
          </p:nvSpPr>
          <p:spPr>
            <a:xfrm>
              <a:off x="5421154" y="5235246"/>
              <a:ext cx="315532" cy="684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55639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3" name="Rectangle 2"/>
          <p:cNvSpPr/>
          <p:nvPr/>
        </p:nvSpPr>
        <p:spPr>
          <a:xfrm>
            <a:off x="2" y="0"/>
            <a:ext cx="12191998"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List of Modules:</a:t>
            </a:r>
          </a:p>
        </p:txBody>
      </p:sp>
      <p:sp>
        <p:nvSpPr>
          <p:cNvPr id="4" name="Rectangle 3"/>
          <p:cNvSpPr/>
          <p:nvPr/>
        </p:nvSpPr>
        <p:spPr>
          <a:xfrm>
            <a:off x="0" y="965916"/>
            <a:ext cx="12191982" cy="369331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Acquisition</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Preprocessing</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Features Extraction using </a:t>
            </a:r>
            <a:r>
              <a:rPr lang="en-US" sz="2400" dirty="0" err="1">
                <a:latin typeface="Times New Roman" panose="02020603050405020304" pitchFamily="18" charset="0"/>
                <a:cs typeface="Times New Roman" panose="02020603050405020304" pitchFamily="18" charset="0"/>
              </a:rPr>
              <a:t>colour</a:t>
            </a:r>
            <a:r>
              <a:rPr lang="en-US" sz="2400" dirty="0">
                <a:latin typeface="Times New Roman" panose="02020603050405020304" pitchFamily="18" charset="0"/>
                <a:cs typeface="Times New Roman" panose="02020603050405020304" pitchFamily="18" charset="0"/>
              </a:rPr>
              <a:t> moments</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Model establishment</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 and Evaluation</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Creating a UI to provide information about the parameters of water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962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0" y="7937"/>
            <a:ext cx="12191980" cy="6883758"/>
          </a:xfrm>
          <a:prstGeom prst="rect">
            <a:avLst/>
          </a:prstGeom>
        </p:spPr>
      </p:pic>
      <p:sp>
        <p:nvSpPr>
          <p:cNvPr id="3" name="Rectangle 2"/>
          <p:cNvSpPr/>
          <p:nvPr/>
        </p:nvSpPr>
        <p:spPr>
          <a:xfrm>
            <a:off x="1" y="0"/>
            <a:ext cx="6957774"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Data acquisition:</a:t>
            </a:r>
          </a:p>
        </p:txBody>
      </p:sp>
      <p:sp>
        <p:nvSpPr>
          <p:cNvPr id="6" name="AutoShape 14" descr="Green algae in the water. flowering water as background or texture. |  Can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6" descr="Green algae in the water. flowering water as background or texture. |  CanStoc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nvGrpSpPr>
          <p:cNvPr id="14" name="Group 13"/>
          <p:cNvGrpSpPr/>
          <p:nvPr/>
        </p:nvGrpSpPr>
        <p:grpSpPr>
          <a:xfrm>
            <a:off x="1378038" y="1424476"/>
            <a:ext cx="3400023" cy="1862008"/>
            <a:chOff x="1378038" y="1424476"/>
            <a:chExt cx="3400023" cy="1862008"/>
          </a:xfrm>
        </p:grpSpPr>
        <p:grpSp>
          <p:nvGrpSpPr>
            <p:cNvPr id="4" name="Group 3"/>
            <p:cNvGrpSpPr/>
            <p:nvPr/>
          </p:nvGrpSpPr>
          <p:grpSpPr>
            <a:xfrm>
              <a:off x="1545431" y="1424476"/>
              <a:ext cx="2807662" cy="1285808"/>
              <a:chOff x="502209" y="1083906"/>
              <a:chExt cx="2807662" cy="1285808"/>
            </a:xfrm>
          </p:grpSpPr>
          <p:pic>
            <p:nvPicPr>
              <p:cNvPr id="2050" name="Picture 2" descr="C:\Users\admin\Desktop\Water_sample_images\Random water images\OIP (20).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09" y="1093498"/>
                <a:ext cx="1262197" cy="12762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dmin\Desktop\Water_sample_images\Random water images\OIP (19).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867" y="1083906"/>
                <a:ext cx="1318004" cy="128580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p:cNvSpPr/>
            <p:nvPr/>
          </p:nvSpPr>
          <p:spPr>
            <a:xfrm>
              <a:off x="1378038" y="2828410"/>
              <a:ext cx="3400023" cy="458074"/>
            </a:xfrm>
            <a:prstGeom prst="rect">
              <a:avLst/>
            </a:prstGeom>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Clean water</a:t>
              </a:r>
            </a:p>
          </p:txBody>
        </p:sp>
      </p:grpSp>
      <p:grpSp>
        <p:nvGrpSpPr>
          <p:cNvPr id="15" name="Group 14"/>
          <p:cNvGrpSpPr/>
          <p:nvPr/>
        </p:nvGrpSpPr>
        <p:grpSpPr>
          <a:xfrm>
            <a:off x="7246848" y="1398266"/>
            <a:ext cx="3416859" cy="1868062"/>
            <a:chOff x="7246848" y="1398266"/>
            <a:chExt cx="3416859" cy="1868062"/>
          </a:xfrm>
        </p:grpSpPr>
        <p:grpSp>
          <p:nvGrpSpPr>
            <p:cNvPr id="5" name="Group 4"/>
            <p:cNvGrpSpPr/>
            <p:nvPr/>
          </p:nvGrpSpPr>
          <p:grpSpPr>
            <a:xfrm>
              <a:off x="7246848" y="1398266"/>
              <a:ext cx="3281698" cy="1248948"/>
              <a:chOff x="7537696" y="979098"/>
              <a:chExt cx="3281698" cy="1248948"/>
            </a:xfrm>
          </p:grpSpPr>
          <p:pic>
            <p:nvPicPr>
              <p:cNvPr id="2057" name="Picture 9" descr="C:\Users\admin\Desktop\Water_sample_images\Mud_Water\Screenshot (2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696" y="1005308"/>
                <a:ext cx="1495425" cy="11965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admin\Desktop\Water_sample_images\Mud_Water\Screenshot (2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1577" y="979098"/>
                <a:ext cx="1417817" cy="124894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p:cNvSpPr/>
            <p:nvPr/>
          </p:nvSpPr>
          <p:spPr>
            <a:xfrm>
              <a:off x="7246849" y="2808254"/>
              <a:ext cx="3416858" cy="458074"/>
            </a:xfrm>
            <a:prstGeom prst="rect">
              <a:avLst/>
            </a:prstGeom>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Mud water</a:t>
              </a:r>
            </a:p>
          </p:txBody>
        </p:sp>
      </p:grpSp>
      <p:grpSp>
        <p:nvGrpSpPr>
          <p:cNvPr id="16" name="Group 15"/>
          <p:cNvGrpSpPr/>
          <p:nvPr/>
        </p:nvGrpSpPr>
        <p:grpSpPr>
          <a:xfrm>
            <a:off x="1378038" y="4014987"/>
            <a:ext cx="3554570" cy="1883093"/>
            <a:chOff x="1378038" y="4014987"/>
            <a:chExt cx="3554570" cy="1883093"/>
          </a:xfrm>
        </p:grpSpPr>
        <p:grpSp>
          <p:nvGrpSpPr>
            <p:cNvPr id="8" name="Group 7"/>
            <p:cNvGrpSpPr/>
            <p:nvPr/>
          </p:nvGrpSpPr>
          <p:grpSpPr>
            <a:xfrm>
              <a:off x="1545431" y="4014987"/>
              <a:ext cx="2807663" cy="1249252"/>
              <a:chOff x="1545431" y="4014987"/>
              <a:chExt cx="2807663" cy="1249252"/>
            </a:xfrm>
          </p:grpSpPr>
          <p:pic>
            <p:nvPicPr>
              <p:cNvPr id="2059" name="Picture 11" descr="C:\Users\admin\Desktop\Water_sample_images\Black_water\R.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431" y="4014988"/>
                <a:ext cx="1262197" cy="12492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admin\Desktop\Water_sample_images\Black_water\OIP (20).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35090" y="4014987"/>
                <a:ext cx="1318004" cy="124925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1378038" y="5390249"/>
              <a:ext cx="3554570" cy="507831"/>
            </a:xfrm>
            <a:prstGeom prst="rect">
              <a:avLst/>
            </a:prstGeom>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Polluted Water</a:t>
              </a:r>
            </a:p>
          </p:txBody>
        </p:sp>
      </p:grpSp>
      <p:grpSp>
        <p:nvGrpSpPr>
          <p:cNvPr id="17" name="Group 16"/>
          <p:cNvGrpSpPr/>
          <p:nvPr/>
        </p:nvGrpSpPr>
        <p:grpSpPr>
          <a:xfrm>
            <a:off x="6957775" y="4014988"/>
            <a:ext cx="3705932" cy="1845068"/>
            <a:chOff x="6957775" y="4014988"/>
            <a:chExt cx="3705932" cy="1845068"/>
          </a:xfrm>
        </p:grpSpPr>
        <p:grpSp>
          <p:nvGrpSpPr>
            <p:cNvPr id="9" name="Group 8"/>
            <p:cNvGrpSpPr/>
            <p:nvPr/>
          </p:nvGrpSpPr>
          <p:grpSpPr>
            <a:xfrm>
              <a:off x="7246848" y="4014988"/>
              <a:ext cx="3281698" cy="1236350"/>
              <a:chOff x="7246848" y="4014988"/>
              <a:chExt cx="3281698" cy="1236350"/>
            </a:xfrm>
          </p:grpSpPr>
          <p:pic>
            <p:nvPicPr>
              <p:cNvPr id="2065" name="Picture 17"/>
              <p:cNvPicPr>
                <a:picLocks noChangeAspect="1" noChangeArrowheads="1"/>
              </p:cNvPicPr>
              <p:nvPr/>
            </p:nvPicPr>
            <p:blipFill rotWithShape="1">
              <a:blip r:embed="rId9">
                <a:extLst>
                  <a:ext uri="{28A0092B-C50C-407E-A947-70E740481C1C}">
                    <a14:useLocalDpi xmlns:a14="http://schemas.microsoft.com/office/drawing/2010/main" val="0"/>
                  </a:ext>
                </a:extLst>
              </a:blip>
              <a:srcRect b="6676"/>
              <a:stretch/>
            </p:blipFill>
            <p:spPr bwMode="auto">
              <a:xfrm>
                <a:off x="7246848" y="4027889"/>
                <a:ext cx="1495426" cy="1223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6"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52171" y="4014988"/>
                <a:ext cx="1476375" cy="123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Rectangle 12"/>
            <p:cNvSpPr/>
            <p:nvPr/>
          </p:nvSpPr>
          <p:spPr>
            <a:xfrm>
              <a:off x="6957775" y="5352225"/>
              <a:ext cx="3705932" cy="507831"/>
            </a:xfrm>
            <a:prstGeom prst="rect">
              <a:avLst/>
            </a:prstGeom>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Water with algae content</a:t>
              </a:r>
            </a:p>
          </p:txBody>
        </p:sp>
      </p:grpSp>
    </p:spTree>
    <p:extLst>
      <p:ext uri="{BB962C8B-B14F-4D97-AF65-F5344CB8AC3E}">
        <p14:creationId xmlns:p14="http://schemas.microsoft.com/office/powerpoint/2010/main" val="3101531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0" y="20367"/>
            <a:ext cx="12191980" cy="6883758"/>
          </a:xfrm>
          <a:prstGeom prst="rect">
            <a:avLst/>
          </a:prstGeom>
        </p:spPr>
      </p:pic>
      <p:sp>
        <p:nvSpPr>
          <p:cNvPr id="5" name="Rectangle 4"/>
          <p:cNvSpPr/>
          <p:nvPr/>
        </p:nvSpPr>
        <p:spPr>
          <a:xfrm>
            <a:off x="144967" y="189571"/>
            <a:ext cx="6880134"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Dataset</a:t>
            </a:r>
            <a:endParaRPr lang="en-IN" sz="3600" dirty="0"/>
          </a:p>
        </p:txBody>
      </p:sp>
      <p:sp>
        <p:nvSpPr>
          <p:cNvPr id="6" name="Rectangle 5"/>
          <p:cNvSpPr/>
          <p:nvPr/>
        </p:nvSpPr>
        <p:spPr>
          <a:xfrm>
            <a:off x="144967" y="1081667"/>
            <a:ext cx="6959840" cy="360098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Total number of images collected  are around 1700</a:t>
            </a: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images are divided into 4 types 500 each: </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P</a:t>
            </a:r>
            <a:r>
              <a:rPr lang="en-US" sz="2000" dirty="0" smtClean="0">
                <a:latin typeface="Times New Roman" panose="02020603050405020304" pitchFamily="18" charset="0"/>
                <a:cs typeface="Times New Roman" panose="02020603050405020304" pitchFamily="18" charset="0"/>
              </a:rPr>
              <a:t>olluted water- 0</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C</a:t>
            </a:r>
            <a:r>
              <a:rPr lang="en-US" sz="2000" dirty="0" smtClean="0">
                <a:latin typeface="Times New Roman" panose="02020603050405020304" pitchFamily="18" charset="0"/>
                <a:cs typeface="Times New Roman" panose="02020603050405020304" pitchFamily="18" charset="0"/>
              </a:rPr>
              <a:t>lean water - 1</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ud water - 2</a:t>
            </a:r>
          </a:p>
          <a:p>
            <a:pPr marL="4572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lgae water - 3</a:t>
            </a:r>
            <a:endParaRPr lang="en-IN" sz="2400" dirty="0">
              <a:latin typeface="Times New Roman" panose="02020603050405020304" pitchFamily="18" charset="0"/>
              <a:cs typeface="Times New Roman" panose="02020603050405020304" pitchFamily="18" charset="0"/>
            </a:endParaRPr>
          </a:p>
          <a:p>
            <a:pPr algn="just">
              <a:lnSpc>
                <a:spcPct val="150000"/>
              </a:lnSpc>
            </a:pPr>
            <a:r>
              <a:rPr lang="en-IN"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xmlns="" id="{8C00826D-B3EB-5C91-BCEC-370BAA980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527" y="1019596"/>
            <a:ext cx="3924932" cy="2759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469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0DC15CE0-9817-466E-AB39-81914E3F8569}"/>
              </a:ext>
            </a:extLst>
          </p:cNvPr>
          <p:cNvPicPr>
            <a:picLocks noChangeAspect="1"/>
          </p:cNvPicPr>
          <p:nvPr/>
        </p:nvPicPr>
        <p:blipFill rotWithShape="1">
          <a:blip r:embed="rId2">
            <a:alphaModFix amt="41000"/>
          </a:blip>
          <a:srcRect l="9091" t="3462" b="19929"/>
          <a:stretch/>
        </p:blipFill>
        <p:spPr>
          <a:xfrm>
            <a:off x="0" y="-25758"/>
            <a:ext cx="12191980" cy="688375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D583D433-F935-7FFC-7193-8E28CFC1C7CE}"/>
                  </a:ext>
                </a:extLst>
              </p:cNvPr>
              <p:cNvSpPr txBox="1"/>
              <p:nvPr/>
            </p:nvSpPr>
            <p:spPr>
              <a:xfrm>
                <a:off x="89012" y="89012"/>
                <a:ext cx="12102988" cy="6273128"/>
              </a:xfrm>
              <a:prstGeom prst="rect">
                <a:avLst/>
              </a:prstGeom>
              <a:noFill/>
            </p:spPr>
            <p:txBody>
              <a:bodyPr wrap="square">
                <a:spAutoFit/>
              </a:bodyPr>
              <a:lstStyle/>
              <a:p>
                <a:r>
                  <a:rPr lang="en-US" sz="3600" dirty="0" smtClean="0">
                    <a:latin typeface="Times New Roman" panose="02020603050405020304" pitchFamily="18" charset="0"/>
                    <a:cs typeface="Times New Roman" panose="02020603050405020304" pitchFamily="18" charset="0"/>
                  </a:rPr>
                  <a:t>Data preprocessing:</a:t>
                </a:r>
                <a:endParaRPr lang="en-US" sz="36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b="0" i="0" dirty="0">
                    <a:solidFill>
                      <a:srgbClr val="212529"/>
                    </a:solidFill>
                    <a:effectLst/>
                    <a:latin typeface="arial" panose="020B0604020202020204" pitchFamily="34" charset="0"/>
                  </a:rPr>
                  <a:t> </a:t>
                </a:r>
                <a:r>
                  <a:rPr lang="en-US" sz="2400" b="0" i="0" dirty="0">
                    <a:solidFill>
                      <a:srgbClr val="212529"/>
                    </a:solidFill>
                    <a:effectLst/>
                    <a:latin typeface="Times New Roman" panose="02020603050405020304" pitchFamily="18" charset="0"/>
                    <a:cs typeface="Times New Roman" panose="02020603050405020304" pitchFamily="18" charset="0"/>
                  </a:rPr>
                  <a:t>Since the images </a:t>
                </a:r>
                <a:r>
                  <a:rPr lang="en-US" sz="2400" dirty="0" smtClean="0">
                    <a:solidFill>
                      <a:srgbClr val="212529"/>
                    </a:solidFill>
                    <a:latin typeface="Times New Roman" panose="02020603050405020304" pitchFamily="18" charset="0"/>
                    <a:cs typeface="Times New Roman" panose="02020603050405020304" pitchFamily="18" charset="0"/>
                  </a:rPr>
                  <a:t>were</a:t>
                </a:r>
                <a:r>
                  <a:rPr lang="en-US" sz="2400" b="0" i="0" dirty="0" smtClean="0">
                    <a:solidFill>
                      <a:srgbClr val="212529"/>
                    </a:solidFill>
                    <a:effectLst/>
                    <a:latin typeface="Times New Roman" panose="02020603050405020304" pitchFamily="18" charset="0"/>
                    <a:cs typeface="Times New Roman" panose="02020603050405020304" pitchFamily="18" charset="0"/>
                  </a:rPr>
                  <a:t> </a:t>
                </a:r>
                <a:r>
                  <a:rPr lang="en-US" sz="2400" b="0" i="0" dirty="0">
                    <a:solidFill>
                      <a:srgbClr val="212529"/>
                    </a:solidFill>
                    <a:effectLst/>
                    <a:latin typeface="Times New Roman" panose="02020603050405020304" pitchFamily="18" charset="0"/>
                    <a:cs typeface="Times New Roman" panose="02020603050405020304" pitchFamily="18" charset="0"/>
                  </a:rPr>
                  <a:t>of different lengths and widths, </a:t>
                </a:r>
                <a:r>
                  <a:rPr lang="en-US" sz="2400" b="0" i="0" dirty="0" smtClean="0">
                    <a:solidFill>
                      <a:srgbClr val="212529"/>
                    </a:solidFill>
                    <a:effectLst/>
                    <a:latin typeface="Times New Roman" panose="02020603050405020304" pitchFamily="18" charset="0"/>
                    <a:cs typeface="Times New Roman" panose="02020603050405020304" pitchFamily="18" charset="0"/>
                  </a:rPr>
                  <a:t>resized </a:t>
                </a:r>
                <a:r>
                  <a:rPr lang="en-US" sz="2400" b="0" i="0" dirty="0">
                    <a:solidFill>
                      <a:srgbClr val="212529"/>
                    </a:solidFill>
                    <a:effectLst/>
                    <a:latin typeface="Times New Roman" panose="02020603050405020304" pitchFamily="18" charset="0"/>
                    <a:cs typeface="Times New Roman" panose="02020603050405020304" pitchFamily="18" charset="0"/>
                  </a:rPr>
                  <a:t>them to 150 X 150 pixel size.</a:t>
                </a:r>
              </a:p>
              <a:p>
                <a:pPr algn="just">
                  <a:buFont typeface="Arial" panose="020B0604020202020204" pitchFamily="34" charset="0"/>
                  <a:buChar char="•"/>
                </a:pPr>
                <a:endParaRPr lang="en-US" sz="2400" dirty="0">
                  <a:solidFill>
                    <a:srgbClr val="212529"/>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solidFill>
                      <a:srgbClr val="212529"/>
                    </a:solidFill>
                    <a:latin typeface="Times New Roman" panose="02020603050405020304" pitchFamily="18" charset="0"/>
                    <a:cs typeface="Times New Roman" panose="02020603050405020304" pitchFamily="18" charset="0"/>
                  </a:rPr>
                  <a:t>The </a:t>
                </a:r>
                <a:r>
                  <a:rPr lang="en-US" sz="2400" dirty="0" smtClean="0">
                    <a:solidFill>
                      <a:srgbClr val="212529"/>
                    </a:solidFill>
                    <a:latin typeface="Times New Roman" panose="02020603050405020304" pitchFamily="18" charset="0"/>
                    <a:cs typeface="Times New Roman" panose="02020603050405020304" pitchFamily="18" charset="0"/>
                  </a:rPr>
                  <a:t>features(</a:t>
                </a:r>
                <a:r>
                  <a:rPr lang="en-US" sz="2400" dirty="0" err="1" smtClean="0">
                    <a:solidFill>
                      <a:srgbClr val="212529"/>
                    </a:solidFill>
                    <a:latin typeface="Times New Roman" panose="02020603050405020304" pitchFamily="18" charset="0"/>
                    <a:cs typeface="Times New Roman" panose="02020603050405020304" pitchFamily="18" charset="0"/>
                  </a:rPr>
                  <a:t>i.e</a:t>
                </a:r>
                <a:r>
                  <a:rPr lang="en-US" sz="2400" dirty="0" smtClean="0">
                    <a:solidFill>
                      <a:srgbClr val="212529"/>
                    </a:solidFill>
                    <a:latin typeface="Times New Roman" panose="02020603050405020304" pitchFamily="18" charset="0"/>
                    <a:cs typeface="Times New Roman" panose="02020603050405020304" pitchFamily="18" charset="0"/>
                  </a:rPr>
                  <a:t> color moments) </a:t>
                </a:r>
                <a:r>
                  <a:rPr lang="en-US" sz="2400" dirty="0">
                    <a:solidFill>
                      <a:srgbClr val="212529"/>
                    </a:solidFill>
                    <a:latin typeface="Times New Roman" panose="02020603050405020304" pitchFamily="18" charset="0"/>
                    <a:cs typeface="Times New Roman" panose="02020603050405020304" pitchFamily="18" charset="0"/>
                  </a:rPr>
                  <a:t>are then extracted from images using </a:t>
                </a:r>
                <a:r>
                  <a:rPr lang="en-US" sz="2400" dirty="0" smtClean="0">
                    <a:solidFill>
                      <a:srgbClr val="212529"/>
                    </a:solidFill>
                    <a:latin typeface="Times New Roman" panose="02020603050405020304" pitchFamily="18" charset="0"/>
                    <a:cs typeface="Times New Roman" panose="02020603050405020304" pitchFamily="18" charset="0"/>
                  </a:rPr>
                  <a:t>RGB color channels.</a:t>
                </a:r>
              </a:p>
              <a:p>
                <a:pPr algn="just">
                  <a:buFont typeface="Arial" panose="020B0604020202020204" pitchFamily="34" charset="0"/>
                  <a:buChar char="•"/>
                </a:pPr>
                <a:endParaRPr lang="en-US" sz="2400" b="0" i="0" dirty="0">
                  <a:solidFill>
                    <a:srgbClr val="212529"/>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smtClean="0">
                    <a:solidFill>
                      <a:srgbClr val="212529"/>
                    </a:solidFill>
                    <a:latin typeface="Times New Roman" panose="02020603050405020304" pitchFamily="18" charset="0"/>
                    <a:cs typeface="Times New Roman" panose="02020603050405020304" pitchFamily="18" charset="0"/>
                  </a:rPr>
                  <a:t>First order color moment :  M</a:t>
                </a:r>
                <a:r>
                  <a:rPr lang="en-US" sz="1600" dirty="0" smtClean="0">
                    <a:solidFill>
                      <a:srgbClr val="212529"/>
                    </a:solidFill>
                    <a:latin typeface="Times New Roman" panose="02020603050405020304" pitchFamily="18" charset="0"/>
                    <a:cs typeface="Times New Roman" panose="02020603050405020304" pitchFamily="18" charset="0"/>
                  </a:rPr>
                  <a:t>i1  </a:t>
                </a:r>
                <a:r>
                  <a:rPr lang="en-US" sz="2000" i="1" dirty="0" smtClean="0">
                    <a:solidFill>
                      <a:srgbClr val="212529"/>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2000" i="1" smtClean="0">
                            <a:solidFill>
                              <a:srgbClr val="212529"/>
                            </a:solidFill>
                            <a:latin typeface="Cambria Math"/>
                            <a:cs typeface="Times New Roman" panose="02020603050405020304" pitchFamily="18" charset="0"/>
                          </a:rPr>
                        </m:ctrlPr>
                      </m:fPr>
                      <m:num>
                        <m:r>
                          <a:rPr lang="en-IN" sz="2000" b="0" i="1" smtClean="0">
                            <a:solidFill>
                              <a:srgbClr val="212529"/>
                            </a:solidFill>
                            <a:latin typeface="Cambria Math"/>
                            <a:cs typeface="Times New Roman" panose="02020603050405020304" pitchFamily="18" charset="0"/>
                          </a:rPr>
                          <m:t>1</m:t>
                        </m:r>
                      </m:num>
                      <m:den>
                        <m:r>
                          <a:rPr lang="en-IN" sz="2000" b="0" i="1" smtClean="0">
                            <a:solidFill>
                              <a:srgbClr val="212529"/>
                            </a:solidFill>
                            <a:latin typeface="Cambria Math"/>
                            <a:cs typeface="Times New Roman" panose="02020603050405020304" pitchFamily="18" charset="0"/>
                          </a:rPr>
                          <m:t>𝑁</m:t>
                        </m:r>
                      </m:den>
                    </m:f>
                    <m:nary>
                      <m:naryPr>
                        <m:chr m:val="∑"/>
                        <m:ctrlPr>
                          <a:rPr lang="en-US" sz="2000" i="1" smtClean="0">
                            <a:solidFill>
                              <a:srgbClr val="212529"/>
                            </a:solidFill>
                            <a:latin typeface="Cambria Math"/>
                            <a:cs typeface="Times New Roman" panose="02020603050405020304" pitchFamily="18" charset="0"/>
                          </a:rPr>
                        </m:ctrlPr>
                      </m:naryPr>
                      <m:sub>
                        <m:r>
                          <m:rPr>
                            <m:brk m:alnAt="23"/>
                          </m:rPr>
                          <a:rPr lang="en-IN" sz="2000" b="0" i="1" smtClean="0">
                            <a:solidFill>
                              <a:srgbClr val="212529"/>
                            </a:solidFill>
                            <a:latin typeface="Cambria Math"/>
                            <a:cs typeface="Times New Roman" panose="02020603050405020304" pitchFamily="18" charset="0"/>
                          </a:rPr>
                          <m:t>𝑗</m:t>
                        </m:r>
                        <m:r>
                          <a:rPr lang="en-IN" sz="2000" b="0" i="1" smtClean="0">
                            <a:solidFill>
                              <a:srgbClr val="212529"/>
                            </a:solidFill>
                            <a:latin typeface="Cambria Math"/>
                            <a:cs typeface="Times New Roman" panose="02020603050405020304" pitchFamily="18" charset="0"/>
                          </a:rPr>
                          <m:t>=1</m:t>
                        </m:r>
                      </m:sub>
                      <m:sup>
                        <m:r>
                          <a:rPr lang="en-IN" sz="2000" b="0" i="1" smtClean="0">
                            <a:solidFill>
                              <a:srgbClr val="212529"/>
                            </a:solidFill>
                            <a:latin typeface="Cambria Math"/>
                            <a:cs typeface="Times New Roman" panose="02020603050405020304" pitchFamily="18" charset="0"/>
                          </a:rPr>
                          <m:t>𝑛</m:t>
                        </m:r>
                      </m:sup>
                      <m:e>
                        <m:r>
                          <a:rPr lang="en-IN" sz="2000" b="0" i="1" smtClean="0">
                            <a:solidFill>
                              <a:srgbClr val="212529"/>
                            </a:solidFill>
                            <a:latin typeface="Cambria Math"/>
                            <a:cs typeface="Times New Roman" panose="02020603050405020304" pitchFamily="18" charset="0"/>
                          </a:rPr>
                          <m:t>𝑃𝑖𝑗</m:t>
                        </m:r>
                      </m:e>
                    </m:nary>
                  </m:oMath>
                </a14:m>
                <a:endParaRPr lang="en-IN" sz="2000" i="1" dirty="0" smtClean="0">
                  <a:solidFill>
                    <a:srgbClr val="212529"/>
                  </a:solidFill>
                  <a:latin typeface="Times New Roman" panose="02020603050405020304" pitchFamily="18" charset="0"/>
                  <a:cs typeface="Times New Roman" panose="02020603050405020304" pitchFamily="18" charset="0"/>
                </a:endParaRPr>
              </a:p>
              <a:p>
                <a:pPr algn="just"/>
                <a:endParaRPr lang="en-IN" sz="2000" dirty="0" smtClean="0">
                  <a:solidFill>
                    <a:srgbClr val="212529"/>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Second order color moment : M</a:t>
                </a:r>
                <a:r>
                  <a:rPr lang="en-US" sz="1600" dirty="0" smtClean="0">
                    <a:latin typeface="Times New Roman" panose="02020603050405020304" pitchFamily="18" charset="0"/>
                    <a:cs typeface="Times New Roman" panose="02020603050405020304" pitchFamily="18" charset="0"/>
                  </a:rPr>
                  <a:t>i2 = </a:t>
                </a:r>
                <a14:m>
                  <m:oMath xmlns:m="http://schemas.openxmlformats.org/officeDocument/2006/math">
                    <m:rad>
                      <m:radPr>
                        <m:ctrlPr>
                          <a:rPr lang="en-US" sz="2000" i="1" smtClean="0">
                            <a:latin typeface="Cambria Math"/>
                            <a:cs typeface="Times New Roman" panose="02020603050405020304" pitchFamily="18" charset="0"/>
                          </a:rPr>
                        </m:ctrlPr>
                      </m:radPr>
                      <m:deg>
                        <m:r>
                          <a:rPr lang="en-US" sz="2000" i="1" smtClean="0">
                            <a:latin typeface="Cambria Math"/>
                            <a:cs typeface="Times New Roman" panose="02020603050405020304" pitchFamily="18" charset="0"/>
                          </a:rPr>
                          <m:t>2</m:t>
                        </m:r>
                      </m:deg>
                      <m:e>
                        <m:f>
                          <m:fPr>
                            <m:ctrlPr>
                              <a:rPr lang="en-US" sz="2000" i="1" smtClean="0">
                                <a:latin typeface="Cambria Math"/>
                                <a:cs typeface="Times New Roman" panose="02020603050405020304" pitchFamily="18" charset="0"/>
                              </a:rPr>
                            </m:ctrlPr>
                          </m:fPr>
                          <m:num>
                            <m:r>
                              <a:rPr lang="en-IN" sz="2000" b="0" i="1" smtClean="0">
                                <a:latin typeface="Cambria Math"/>
                                <a:cs typeface="Times New Roman" panose="02020603050405020304" pitchFamily="18" charset="0"/>
                              </a:rPr>
                              <m:t>1</m:t>
                            </m:r>
                          </m:num>
                          <m:den>
                            <m:r>
                              <a:rPr lang="en-IN" sz="2000" b="0" i="1" smtClean="0">
                                <a:latin typeface="Cambria Math"/>
                                <a:cs typeface="Times New Roman" panose="02020603050405020304" pitchFamily="18" charset="0"/>
                              </a:rPr>
                              <m:t>𝑁</m:t>
                            </m:r>
                          </m:den>
                        </m:f>
                        <m:nary>
                          <m:naryPr>
                            <m:chr m:val="∑"/>
                            <m:ctrlPr>
                              <a:rPr lang="en-US" sz="2000" i="1" smtClean="0">
                                <a:latin typeface="Cambria Math"/>
                                <a:cs typeface="Times New Roman" panose="02020603050405020304" pitchFamily="18" charset="0"/>
                              </a:rPr>
                            </m:ctrlPr>
                          </m:naryPr>
                          <m:sub>
                            <m:r>
                              <m:rPr>
                                <m:brk m:alnAt="23"/>
                              </m:rPr>
                              <a:rPr lang="en-IN" sz="2000" b="0" i="1" smtClean="0">
                                <a:latin typeface="Cambria Math"/>
                                <a:cs typeface="Times New Roman" panose="02020603050405020304" pitchFamily="18" charset="0"/>
                              </a:rPr>
                              <m:t>𝑗</m:t>
                            </m:r>
                            <m:r>
                              <a:rPr lang="en-IN" sz="2000" b="0" i="1" smtClean="0">
                                <a:latin typeface="Cambria Math"/>
                                <a:cs typeface="Times New Roman" panose="02020603050405020304" pitchFamily="18" charset="0"/>
                              </a:rPr>
                              <m:t>=1</m:t>
                            </m:r>
                          </m:sub>
                          <m:sup>
                            <m:r>
                              <a:rPr lang="en-IN" sz="2000" b="0" i="1" smtClean="0">
                                <a:latin typeface="Cambria Math"/>
                                <a:cs typeface="Times New Roman" panose="02020603050405020304" pitchFamily="18" charset="0"/>
                              </a:rPr>
                              <m:t>𝑁</m:t>
                            </m:r>
                          </m:sup>
                          <m:e>
                            <m:d>
                              <m:dPr>
                                <m:ctrlPr>
                                  <a:rPr lang="en-US" sz="2000" i="1" smtClean="0">
                                    <a:latin typeface="Cambria Math"/>
                                    <a:cs typeface="Times New Roman" panose="02020603050405020304" pitchFamily="18" charset="0"/>
                                  </a:rPr>
                                </m:ctrlPr>
                              </m:dPr>
                              <m:e>
                                <m:r>
                                  <a:rPr lang="en-IN" sz="2000" b="0" i="1" smtClean="0">
                                    <a:latin typeface="Cambria Math"/>
                                    <a:cs typeface="Times New Roman" panose="02020603050405020304" pitchFamily="18" charset="0"/>
                                  </a:rPr>
                                  <m:t>𝑃𝑖𝑗</m:t>
                                </m:r>
                                <m:r>
                                  <a:rPr lang="en-IN" sz="2000" b="0" i="1" smtClean="0">
                                    <a:latin typeface="Cambria Math"/>
                                    <a:cs typeface="Times New Roman" panose="02020603050405020304" pitchFamily="18" charset="0"/>
                                  </a:rPr>
                                  <m:t>−</m:t>
                                </m:r>
                                <m:r>
                                  <a:rPr lang="en-IN" sz="2000" b="0" i="1" smtClean="0">
                                    <a:latin typeface="Cambria Math"/>
                                    <a:cs typeface="Times New Roman" panose="02020603050405020304" pitchFamily="18" charset="0"/>
                                  </a:rPr>
                                  <m:t>𝑀𝑖</m:t>
                                </m:r>
                                <m:r>
                                  <a:rPr lang="en-IN" sz="2000" b="0" i="1" smtClean="0">
                                    <a:latin typeface="Cambria Math"/>
                                    <a:cs typeface="Times New Roman" panose="02020603050405020304" pitchFamily="18" charset="0"/>
                                  </a:rPr>
                                  <m:t>1</m:t>
                                </m:r>
                              </m:e>
                            </m:d>
                            <m:r>
                              <a:rPr lang="en-IN" sz="2000" b="0" i="1" smtClean="0">
                                <a:latin typeface="Cambria Math"/>
                                <a:cs typeface="Times New Roman" panose="02020603050405020304" pitchFamily="18" charset="0"/>
                              </a:rPr>
                              <m:t>^2</m:t>
                            </m:r>
                          </m:e>
                        </m:nary>
                      </m:e>
                    </m:rad>
                  </m:oMath>
                </a14:m>
                <a:endParaRPr lang="en-IN" sz="2000" dirty="0" smtClean="0"/>
              </a:p>
              <a:p>
                <a:pPr algn="just">
                  <a:buFont typeface="Arial" panose="020B0604020202020204" pitchFamily="34" charset="0"/>
                  <a:buChar char="•"/>
                </a:pPr>
                <a:endParaRPr lang="en-IN" sz="2000" dirty="0"/>
              </a:p>
              <a:p>
                <a:pPr marL="342900" indent="-342900" algn="just">
                  <a:buFont typeface="Arial" panose="020B0604020202020204" pitchFamily="34" charset="0"/>
                  <a:buChar char="•"/>
                </a:pPr>
                <a:r>
                  <a:rPr lang="en-IN" sz="2400" dirty="0" smtClean="0">
                    <a:latin typeface="Times New Roman" panose="02020603050405020304" pitchFamily="18" charset="0"/>
                    <a:cs typeface="Times New Roman" panose="02020603050405020304" pitchFamily="18" charset="0"/>
                  </a:rPr>
                  <a:t>Third order </a:t>
                </a:r>
                <a:r>
                  <a:rPr lang="en-IN" sz="2400" dirty="0" err="1" smtClean="0">
                    <a:latin typeface="Times New Roman" panose="02020603050405020304" pitchFamily="18" charset="0"/>
                    <a:cs typeface="Times New Roman" panose="02020603050405020304" pitchFamily="18" charset="0"/>
                  </a:rPr>
                  <a:t>color</a:t>
                </a:r>
                <a:r>
                  <a:rPr lang="en-IN" sz="2400" dirty="0" smtClean="0">
                    <a:latin typeface="Times New Roman" panose="02020603050405020304" pitchFamily="18" charset="0"/>
                    <a:cs typeface="Times New Roman" panose="02020603050405020304" pitchFamily="18" charset="0"/>
                  </a:rPr>
                  <a:t> moment : M</a:t>
                </a:r>
                <a:r>
                  <a:rPr lang="en-IN" sz="2000" dirty="0" smtClean="0">
                    <a:latin typeface="Times New Roman" panose="02020603050405020304" pitchFamily="18" charset="0"/>
                    <a:cs typeface="Times New Roman" panose="02020603050405020304" pitchFamily="18" charset="0"/>
                  </a:rPr>
                  <a:t>i3 = </a:t>
                </a:r>
                <a14:m>
                  <m:oMath xmlns:m="http://schemas.openxmlformats.org/officeDocument/2006/math">
                    <m:r>
                      <a:rPr lang="en-IN" sz="2000" b="0" i="0" smtClean="0">
                        <a:solidFill>
                          <a:prstClr val="black"/>
                        </a:solidFill>
                        <a:latin typeface="Cambria Math"/>
                        <a:cs typeface="Times New Roman" panose="02020603050405020304" pitchFamily="18" charset="0"/>
                      </a:rPr>
                      <m:t>3</m:t>
                    </m:r>
                    <m:rad>
                      <m:radPr>
                        <m:degHide m:val="on"/>
                        <m:ctrlPr>
                          <a:rPr lang="en-US" sz="2000" i="1" smtClean="0">
                            <a:solidFill>
                              <a:prstClr val="black"/>
                            </a:solidFill>
                            <a:latin typeface="Cambria Math"/>
                            <a:cs typeface="Times New Roman" panose="02020603050405020304" pitchFamily="18" charset="0"/>
                          </a:rPr>
                        </m:ctrlPr>
                      </m:radPr>
                      <m:deg/>
                      <m:e>
                        <m:f>
                          <m:fPr>
                            <m:ctrlPr>
                              <a:rPr lang="en-US" sz="2000" i="1">
                                <a:solidFill>
                                  <a:prstClr val="black"/>
                                </a:solidFill>
                                <a:latin typeface="Cambria Math"/>
                                <a:cs typeface="Times New Roman" panose="02020603050405020304" pitchFamily="18" charset="0"/>
                              </a:rPr>
                            </m:ctrlPr>
                          </m:fPr>
                          <m:num>
                            <m:r>
                              <a:rPr lang="en-IN" sz="2000" i="1">
                                <a:solidFill>
                                  <a:prstClr val="black"/>
                                </a:solidFill>
                                <a:latin typeface="Cambria Math"/>
                                <a:cs typeface="Times New Roman" panose="02020603050405020304" pitchFamily="18" charset="0"/>
                              </a:rPr>
                              <m:t>1</m:t>
                            </m:r>
                          </m:num>
                          <m:den>
                            <m:r>
                              <a:rPr lang="en-IN" sz="2000" i="1">
                                <a:solidFill>
                                  <a:prstClr val="black"/>
                                </a:solidFill>
                                <a:latin typeface="Cambria Math"/>
                                <a:cs typeface="Times New Roman" panose="02020603050405020304" pitchFamily="18" charset="0"/>
                              </a:rPr>
                              <m:t>𝑁</m:t>
                            </m:r>
                          </m:den>
                        </m:f>
                        <m:nary>
                          <m:naryPr>
                            <m:chr m:val="∑"/>
                            <m:ctrlPr>
                              <a:rPr lang="en-US" sz="2000" i="1">
                                <a:solidFill>
                                  <a:prstClr val="black"/>
                                </a:solidFill>
                                <a:latin typeface="Cambria Math"/>
                                <a:cs typeface="Times New Roman" panose="02020603050405020304" pitchFamily="18" charset="0"/>
                              </a:rPr>
                            </m:ctrlPr>
                          </m:naryPr>
                          <m:sub>
                            <m:r>
                              <m:rPr>
                                <m:brk m:alnAt="23"/>
                              </m:rPr>
                              <a:rPr lang="en-IN" sz="2000" i="1">
                                <a:solidFill>
                                  <a:prstClr val="black"/>
                                </a:solidFill>
                                <a:latin typeface="Cambria Math"/>
                                <a:cs typeface="Times New Roman" panose="02020603050405020304" pitchFamily="18" charset="0"/>
                              </a:rPr>
                              <m:t>𝑗</m:t>
                            </m:r>
                            <m:r>
                              <a:rPr lang="en-IN" sz="2000" i="1">
                                <a:solidFill>
                                  <a:prstClr val="black"/>
                                </a:solidFill>
                                <a:latin typeface="Cambria Math"/>
                                <a:cs typeface="Times New Roman" panose="02020603050405020304" pitchFamily="18" charset="0"/>
                              </a:rPr>
                              <m:t>=1</m:t>
                            </m:r>
                          </m:sub>
                          <m:sup>
                            <m:r>
                              <a:rPr lang="en-IN" sz="2000" i="1">
                                <a:solidFill>
                                  <a:prstClr val="black"/>
                                </a:solidFill>
                                <a:latin typeface="Cambria Math"/>
                                <a:cs typeface="Times New Roman" panose="02020603050405020304" pitchFamily="18" charset="0"/>
                              </a:rPr>
                              <m:t>𝑁</m:t>
                            </m:r>
                          </m:sup>
                          <m:e>
                            <m:d>
                              <m:dPr>
                                <m:ctrlPr>
                                  <a:rPr lang="en-US" sz="2000" i="1">
                                    <a:solidFill>
                                      <a:prstClr val="black"/>
                                    </a:solidFill>
                                    <a:latin typeface="Cambria Math"/>
                                    <a:cs typeface="Times New Roman" panose="02020603050405020304" pitchFamily="18" charset="0"/>
                                  </a:rPr>
                                </m:ctrlPr>
                              </m:dPr>
                              <m:e>
                                <m:r>
                                  <a:rPr lang="en-IN" sz="2000" i="1">
                                    <a:solidFill>
                                      <a:prstClr val="black"/>
                                    </a:solidFill>
                                    <a:latin typeface="Cambria Math"/>
                                    <a:cs typeface="Times New Roman" panose="02020603050405020304" pitchFamily="18" charset="0"/>
                                  </a:rPr>
                                  <m:t>𝑃𝑖𝑗</m:t>
                                </m:r>
                                <m:r>
                                  <a:rPr lang="en-IN" sz="2000" i="1">
                                    <a:solidFill>
                                      <a:prstClr val="black"/>
                                    </a:solidFill>
                                    <a:latin typeface="Cambria Math"/>
                                    <a:cs typeface="Times New Roman" panose="02020603050405020304" pitchFamily="18" charset="0"/>
                                  </a:rPr>
                                  <m:t>−</m:t>
                                </m:r>
                                <m:r>
                                  <a:rPr lang="en-IN" sz="2000" i="1">
                                    <a:solidFill>
                                      <a:prstClr val="black"/>
                                    </a:solidFill>
                                    <a:latin typeface="Cambria Math"/>
                                    <a:cs typeface="Times New Roman" panose="02020603050405020304" pitchFamily="18" charset="0"/>
                                  </a:rPr>
                                  <m:t>𝑀𝑖</m:t>
                                </m:r>
                                <m:r>
                                  <a:rPr lang="en-IN" sz="2000" i="1">
                                    <a:solidFill>
                                      <a:prstClr val="black"/>
                                    </a:solidFill>
                                    <a:latin typeface="Cambria Math"/>
                                    <a:cs typeface="Times New Roman" panose="02020603050405020304" pitchFamily="18" charset="0"/>
                                  </a:rPr>
                                  <m:t>1</m:t>
                                </m:r>
                              </m:e>
                            </m:d>
                            <m:r>
                              <a:rPr lang="en-IN" sz="2000" i="1">
                                <a:solidFill>
                                  <a:prstClr val="black"/>
                                </a:solidFill>
                                <a:latin typeface="Cambria Math"/>
                                <a:cs typeface="Times New Roman" panose="02020603050405020304" pitchFamily="18" charset="0"/>
                              </a:rPr>
                              <m:t>^</m:t>
                            </m:r>
                            <m:r>
                              <a:rPr lang="en-IN" sz="2000" b="0" i="1" smtClean="0">
                                <a:solidFill>
                                  <a:prstClr val="black"/>
                                </a:solidFill>
                                <a:latin typeface="Cambria Math"/>
                                <a:cs typeface="Times New Roman" panose="02020603050405020304" pitchFamily="18" charset="0"/>
                              </a:rPr>
                              <m:t>3</m:t>
                            </m:r>
                          </m:e>
                        </m:nary>
                      </m:e>
                    </m:rad>
                  </m:oMath>
                </a14:m>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Then the images are </a:t>
                </a:r>
                <a:r>
                  <a:rPr lang="en-US" sz="2400" dirty="0" err="1" smtClean="0">
                    <a:latin typeface="Times New Roman" panose="02020603050405020304" pitchFamily="18" charset="0"/>
                    <a:cs typeface="Times New Roman" panose="02020603050405020304" pitchFamily="18" charset="0"/>
                  </a:rPr>
                  <a:t>labelled</a:t>
                </a:r>
                <a:r>
                  <a:rPr lang="en-US" sz="2400" dirty="0" smtClean="0">
                    <a:latin typeface="Times New Roman" panose="02020603050405020304" pitchFamily="18" charset="0"/>
                    <a:cs typeface="Times New Roman" panose="02020603050405020304" pitchFamily="18" charset="0"/>
                  </a:rPr>
                  <a:t> accordingly.</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xmlns="" id="{D583D433-F935-7FFC-7193-8E28CFC1C7CE}"/>
                  </a:ext>
                </a:extLst>
              </p:cNvPr>
              <p:cNvSpPr txBox="1">
                <a:spLocks noRot="1" noChangeAspect="1" noMove="1" noResize="1" noEditPoints="1" noAdjustHandles="1" noChangeArrowheads="1" noChangeShapeType="1" noTextEdit="1"/>
              </p:cNvSpPr>
              <p:nvPr/>
            </p:nvSpPr>
            <p:spPr>
              <a:xfrm>
                <a:off x="89012" y="89012"/>
                <a:ext cx="12102988" cy="6273128"/>
              </a:xfrm>
              <a:prstGeom prst="rect">
                <a:avLst/>
              </a:prstGeom>
              <a:blipFill rotWithShape="1">
                <a:blip r:embed="rId3"/>
                <a:stretch>
                  <a:fillRect l="-1562" t="-1555"/>
                </a:stretch>
              </a:blipFill>
            </p:spPr>
            <p:txBody>
              <a:bodyPr/>
              <a:lstStyle/>
              <a:p>
                <a:r>
                  <a:rPr lang="en-IN">
                    <a:noFill/>
                  </a:rPr>
                  <a:t> </a:t>
                </a:r>
              </a:p>
            </p:txBody>
          </p:sp>
        </mc:Fallback>
      </mc:AlternateContent>
    </p:spTree>
    <p:extLst>
      <p:ext uri="{BB962C8B-B14F-4D97-AF65-F5344CB8AC3E}">
        <p14:creationId xmlns:p14="http://schemas.microsoft.com/office/powerpoint/2010/main" val="33792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3" name="Rectangle 2"/>
          <p:cNvSpPr/>
          <p:nvPr/>
        </p:nvSpPr>
        <p:spPr>
          <a:xfrm>
            <a:off x="3" y="0"/>
            <a:ext cx="6957772" cy="646331"/>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Feature extraction:</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3240" r="36552" b="9155"/>
          <a:stretch/>
        </p:blipFill>
        <p:spPr bwMode="auto">
          <a:xfrm>
            <a:off x="540913" y="902159"/>
            <a:ext cx="11191741" cy="5807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82222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xmlns="" id="{162A0D78-4492-9480-6A68-58947917713B}"/>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6" name="TextBox 5">
            <a:extLst>
              <a:ext uri="{FF2B5EF4-FFF2-40B4-BE49-F238E27FC236}">
                <a16:creationId xmlns:a16="http://schemas.microsoft.com/office/drawing/2014/main" xmlns="" id="{00C2D2CC-B216-E0B7-8CC8-2F9226D07172}"/>
              </a:ext>
            </a:extLst>
          </p:cNvPr>
          <p:cNvSpPr txBox="1"/>
          <p:nvPr/>
        </p:nvSpPr>
        <p:spPr>
          <a:xfrm>
            <a:off x="137565" y="100735"/>
            <a:ext cx="9048918" cy="4985980"/>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Models used</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Machine </a:t>
            </a:r>
            <a:r>
              <a:rPr lang="en-US" sz="2400" dirty="0" smtClean="0">
                <a:latin typeface="Times New Roman" panose="02020603050405020304" pitchFamily="18" charset="0"/>
                <a:cs typeface="Times New Roman" panose="02020603050405020304" pitchFamily="18" charset="0"/>
              </a:rPr>
              <a:t>learning methods:</a:t>
            </a:r>
          </a:p>
          <a:p>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Decision Tree</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Logistic Regression</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Random Forest</a:t>
            </a:r>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MLP(Multi layer perceptron)</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Deep learning methods:</a:t>
            </a:r>
          </a:p>
          <a:p>
            <a:endParaRPr lang="en-US"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CNN</a:t>
            </a:r>
          </a:p>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VGG16 model</a:t>
            </a:r>
            <a:endParaRPr lang="en-IN" sz="2400" dirty="0"/>
          </a:p>
        </p:txBody>
      </p:sp>
    </p:spTree>
    <p:extLst>
      <p:ext uri="{BB962C8B-B14F-4D97-AF65-F5344CB8AC3E}">
        <p14:creationId xmlns:p14="http://schemas.microsoft.com/office/powerpoint/2010/main" val="4204940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3" name="Rectangle 2"/>
          <p:cNvSpPr/>
          <p:nvPr/>
        </p:nvSpPr>
        <p:spPr>
          <a:xfrm>
            <a:off x="144966" y="223024"/>
            <a:ext cx="11839338" cy="5770811"/>
          </a:xfrm>
          <a:prstGeom prst="rect">
            <a:avLst/>
          </a:prstGeom>
        </p:spPr>
        <p:txBody>
          <a:bodyPr wrap="square">
            <a:spAutoFit/>
          </a:bodyPr>
          <a:lstStyle/>
          <a:p>
            <a:pPr algn="just">
              <a:lnSpc>
                <a:spcPct val="150000"/>
              </a:lnSpc>
            </a:pPr>
            <a:r>
              <a:rPr lang="en-US" sz="3600" dirty="0">
                <a:latin typeface="Times New Roman" panose="02020603050405020304" pitchFamily="18" charset="0"/>
                <a:cs typeface="Times New Roman" panose="02020603050405020304" pitchFamily="18" charset="0"/>
              </a:rPr>
              <a:t>Model establishment </a:t>
            </a:r>
            <a:r>
              <a:rPr lang="en-US" sz="3600" dirty="0" smtClean="0">
                <a:latin typeface="Times New Roman" panose="02020603050405020304" pitchFamily="18" charset="0"/>
                <a:cs typeface="Times New Roman" panose="02020603050405020304" pitchFamily="18" charset="0"/>
              </a:rPr>
              <a:t>using Machine learning algorithms:</a:t>
            </a:r>
            <a:endParaRPr lang="en-US" sz="36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2400" dirty="0" smtClean="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features extracted from the images with the help of color moments are </a:t>
            </a:r>
            <a:r>
              <a:rPr lang="en-US" sz="2400" dirty="0" smtClean="0">
                <a:latin typeface="Times New Roman" panose="02020603050405020304" pitchFamily="18" charset="0"/>
                <a:cs typeface="Times New Roman" panose="02020603050405020304" pitchFamily="18" charset="0"/>
              </a:rPr>
              <a:t>used to train the system using machine learning algorithms.</a:t>
            </a: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The measure of accuracy given by machine learning algorithms are as follows:</a:t>
            </a: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Decision Trees – 82.2%</a:t>
            </a:r>
            <a:endParaRPr lang="en-US" sz="24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Random Forest – 85.5%</a:t>
            </a: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Logistic regression – 84.4%</a:t>
            </a:r>
          </a:p>
          <a:p>
            <a:pPr marL="285750" indent="-28575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Multi layer Perceptron – 91.7%</a:t>
            </a:r>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1437855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0"/>
            <a:ext cx="12191980" cy="6858000"/>
          </a:xfrm>
          <a:prstGeom prst="rect">
            <a:avLst/>
          </a:prstGeom>
        </p:spPr>
      </p:pic>
      <p:sp>
        <p:nvSpPr>
          <p:cNvPr id="4" name="Rectangle 3"/>
          <p:cNvSpPr/>
          <p:nvPr/>
        </p:nvSpPr>
        <p:spPr>
          <a:xfrm>
            <a:off x="297182" y="228604"/>
            <a:ext cx="10949940" cy="5816977"/>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Introduction  :</a:t>
            </a:r>
          </a:p>
          <a:p>
            <a:endParaRPr lang="en-US" sz="3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quality of water seriously affects human health and is one of the important factors for global economic development.</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Therefore, the quest for a simple, quick, low cost, and reliable system for monitoring the water quality is of great practical importance</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In the aquaculture industry, because water color can reflect the species and number of phytoplankton in the water, the water quality type can be obtained by analyzing the color of the water using image processing techniques and neural networks.</a:t>
            </a:r>
          </a:p>
          <a:p>
            <a:pPr marL="342900" indent="-342900">
              <a:buFont typeface="Arial" panose="020B0604020202020204" pitchFamily="34" charset="0"/>
              <a:buChar char="•"/>
            </a:pPr>
            <a:endParaRPr lang="en-US" sz="2400" dirty="0"/>
          </a:p>
          <a:p>
            <a:r>
              <a:rPr lang="en-US" sz="2400" dirty="0"/>
              <a:t>	</a:t>
            </a:r>
            <a:endParaRPr lang="en-US" sz="3600" dirty="0">
              <a:latin typeface="Times New Roman" panose="02020603050405020304" pitchFamily="18" charset="0"/>
              <a:cs typeface="Times New Roman" panose="02020603050405020304" pitchFamily="18" charset="0"/>
            </a:endParaRPr>
          </a:p>
          <a:p>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588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t="33173" r="53148" b="14102"/>
          <a:stretch/>
        </p:blipFill>
        <p:spPr bwMode="auto">
          <a:xfrm>
            <a:off x="2286000" y="1306426"/>
            <a:ext cx="6916615" cy="5141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 y="0"/>
            <a:ext cx="12191998" cy="1077218"/>
          </a:xfrm>
          <a:prstGeom prst="rect">
            <a:avLst/>
          </a:prstGeom>
        </p:spPr>
        <p:txBody>
          <a:bodyPr wrap="square">
            <a:spAutoFit/>
          </a:bodyPr>
          <a:lstStyle/>
          <a:p>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Predictions based on MLP machine learning algorithm:</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041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646F6D21-B8FF-F1E7-65A2-050E13A3BB34}"/>
              </a:ext>
            </a:extLst>
          </p:cNvPr>
          <p:cNvPicPr>
            <a:picLocks noChangeAspect="1"/>
          </p:cNvPicPr>
          <p:nvPr/>
        </p:nvPicPr>
        <p:blipFill rotWithShape="1">
          <a:blip r:embed="rId2">
            <a:alphaModFix amt="41000"/>
          </a:blip>
          <a:srcRect l="9091" t="3462" b="19929"/>
          <a:stretch/>
        </p:blipFill>
        <p:spPr>
          <a:xfrm>
            <a:off x="0" y="-14035"/>
            <a:ext cx="12191980" cy="6883758"/>
          </a:xfrm>
          <a:prstGeom prst="rect">
            <a:avLst/>
          </a:prstGeom>
        </p:spPr>
      </p:pic>
      <p:sp>
        <p:nvSpPr>
          <p:cNvPr id="4" name="TextBox 3">
            <a:extLst>
              <a:ext uri="{FF2B5EF4-FFF2-40B4-BE49-F238E27FC236}">
                <a16:creationId xmlns:a16="http://schemas.microsoft.com/office/drawing/2014/main" xmlns="" id="{021653F5-4071-0CAB-6B87-FD8E580A5770}"/>
              </a:ext>
            </a:extLst>
          </p:cNvPr>
          <p:cNvSpPr txBox="1"/>
          <p:nvPr/>
        </p:nvSpPr>
        <p:spPr>
          <a:xfrm>
            <a:off x="113288" y="0"/>
            <a:ext cx="11984305" cy="4801314"/>
          </a:xfrm>
          <a:prstGeom prst="rect">
            <a:avLst/>
          </a:prstGeom>
          <a:noFill/>
        </p:spPr>
        <p:txBody>
          <a:bodyPr wrap="square">
            <a:spAutoFit/>
          </a:bodyPr>
          <a:lstStyle/>
          <a:p>
            <a:r>
              <a:rPr lang="en-US" sz="3600" dirty="0" smtClean="0">
                <a:latin typeface="Times New Roman" panose="02020603050405020304" pitchFamily="18" charset="0"/>
                <a:cs typeface="Times New Roman" panose="02020603050405020304" pitchFamily="18" charset="0"/>
              </a:rPr>
              <a:t>Model establishment using CNN:</a:t>
            </a:r>
            <a:endParaRPr lang="en-US" sz="36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sz="2400" b="0" i="0" dirty="0">
                <a:solidFill>
                  <a:srgbClr val="212529"/>
                </a:solidFill>
                <a:effectLst/>
                <a:latin typeface="Times New Roman" panose="02020603050405020304" pitchFamily="18" charset="0"/>
                <a:cs typeface="Times New Roman" panose="02020603050405020304" pitchFamily="18" charset="0"/>
              </a:rPr>
              <a:t> Since the images are of different lengths and widths, </a:t>
            </a:r>
            <a:r>
              <a:rPr lang="en-US" sz="2400" b="0" i="0" dirty="0" smtClean="0">
                <a:solidFill>
                  <a:srgbClr val="212529"/>
                </a:solidFill>
                <a:effectLst/>
                <a:latin typeface="Times New Roman" panose="02020603050405020304" pitchFamily="18" charset="0"/>
                <a:cs typeface="Times New Roman" panose="02020603050405020304" pitchFamily="18" charset="0"/>
              </a:rPr>
              <a:t>resized </a:t>
            </a:r>
            <a:r>
              <a:rPr lang="en-US" sz="2400" b="0" i="0" dirty="0">
                <a:solidFill>
                  <a:srgbClr val="212529"/>
                </a:solidFill>
                <a:effectLst/>
                <a:latin typeface="Times New Roman" panose="02020603050405020304" pitchFamily="18" charset="0"/>
                <a:cs typeface="Times New Roman" panose="02020603050405020304" pitchFamily="18" charset="0"/>
              </a:rPr>
              <a:t>them to 224,224,3.</a:t>
            </a:r>
          </a:p>
          <a:p>
            <a:pPr algn="just">
              <a:lnSpc>
                <a:spcPct val="150000"/>
              </a:lnSpc>
              <a:buFont typeface="Arial" panose="020B0604020202020204" pitchFamily="34" charset="0"/>
              <a:buChar char="•"/>
            </a:pPr>
            <a:r>
              <a:rPr lang="en-US" sz="2400" b="0" i="0" dirty="0">
                <a:solidFill>
                  <a:srgbClr val="212529"/>
                </a:solidFill>
                <a:effectLst/>
                <a:latin typeface="Times New Roman" panose="02020603050405020304" pitchFamily="18" charset="0"/>
                <a:cs typeface="Times New Roman" panose="02020603050405020304" pitchFamily="18" charset="0"/>
              </a:rPr>
              <a:t> Some images are in  greyscale (1 channel), therefore </a:t>
            </a:r>
            <a:r>
              <a:rPr lang="en-US" sz="2400" b="0" i="0" dirty="0" smtClean="0">
                <a:solidFill>
                  <a:srgbClr val="212529"/>
                </a:solidFill>
                <a:effectLst/>
                <a:latin typeface="Times New Roman" panose="02020603050405020304" pitchFamily="18" charset="0"/>
                <a:cs typeface="Times New Roman" panose="02020603050405020304" pitchFamily="18" charset="0"/>
              </a:rPr>
              <a:t>converted </a:t>
            </a:r>
            <a:r>
              <a:rPr lang="en-US" sz="2400" b="0" i="0" dirty="0">
                <a:solidFill>
                  <a:srgbClr val="212529"/>
                </a:solidFill>
                <a:effectLst/>
                <a:latin typeface="Times New Roman" panose="02020603050405020304" pitchFamily="18" charset="0"/>
                <a:cs typeface="Times New Roman" panose="02020603050405020304" pitchFamily="18" charset="0"/>
              </a:rPr>
              <a:t>them to 3 channel</a:t>
            </a:r>
          </a:p>
          <a:p>
            <a:pPr algn="just">
              <a:lnSpc>
                <a:spcPct val="150000"/>
              </a:lnSpc>
              <a:buFont typeface="Arial" panose="020B0604020202020204" pitchFamily="34" charset="0"/>
              <a:buChar char="•"/>
            </a:pPr>
            <a:r>
              <a:rPr lang="en-US" sz="2400" b="0" i="0" dirty="0">
                <a:solidFill>
                  <a:srgbClr val="212529"/>
                </a:solidFill>
                <a:effectLst/>
                <a:latin typeface="Times New Roman" panose="02020603050405020304" pitchFamily="18" charset="0"/>
                <a:cs typeface="Times New Roman" panose="02020603050405020304" pitchFamily="18" charset="0"/>
              </a:rPr>
              <a:t> Images read using cv2 are in BGR format(by default), </a:t>
            </a:r>
            <a:r>
              <a:rPr lang="en-US" sz="2400" b="0" i="0" dirty="0" smtClean="0">
                <a:solidFill>
                  <a:srgbClr val="212529"/>
                </a:solidFill>
                <a:effectLst/>
                <a:latin typeface="Times New Roman" panose="02020603050405020304" pitchFamily="18" charset="0"/>
                <a:cs typeface="Times New Roman" panose="02020603050405020304" pitchFamily="18" charset="0"/>
              </a:rPr>
              <a:t>converted </a:t>
            </a:r>
            <a:r>
              <a:rPr lang="en-US" sz="2400" b="0" i="0" dirty="0">
                <a:solidFill>
                  <a:srgbClr val="212529"/>
                </a:solidFill>
                <a:effectLst/>
                <a:latin typeface="Times New Roman" panose="02020603050405020304" pitchFamily="18" charset="0"/>
                <a:cs typeface="Times New Roman" panose="02020603050405020304" pitchFamily="18" charset="0"/>
              </a:rPr>
              <a:t>it to RGB.</a:t>
            </a:r>
          </a:p>
          <a:p>
            <a:pPr algn="just">
              <a:lnSpc>
                <a:spcPct val="150000"/>
              </a:lnSpc>
              <a:buFont typeface="Arial" panose="020B0604020202020204" pitchFamily="34" charset="0"/>
              <a:buChar char="•"/>
            </a:pPr>
            <a:r>
              <a:rPr lang="en-US" sz="2400" b="0" i="0" dirty="0">
                <a:solidFill>
                  <a:srgbClr val="212529"/>
                </a:solidFill>
                <a:effectLst/>
                <a:latin typeface="Times New Roman" panose="02020603050405020304" pitchFamily="18" charset="0"/>
                <a:cs typeface="Times New Roman" panose="02020603050405020304" pitchFamily="18" charset="0"/>
              </a:rPr>
              <a:t> </a:t>
            </a:r>
            <a:r>
              <a:rPr lang="en-US" sz="2400" b="0" i="0" dirty="0" smtClean="0">
                <a:solidFill>
                  <a:srgbClr val="212529"/>
                </a:solidFill>
                <a:effectLst/>
                <a:latin typeface="Times New Roman" panose="02020603050405020304" pitchFamily="18" charset="0"/>
                <a:cs typeface="Times New Roman" panose="02020603050405020304" pitchFamily="18" charset="0"/>
              </a:rPr>
              <a:t>Normalized </a:t>
            </a:r>
            <a:r>
              <a:rPr lang="en-US" sz="2400" b="0" i="0" dirty="0">
                <a:solidFill>
                  <a:srgbClr val="212529"/>
                </a:solidFill>
                <a:effectLst/>
                <a:latin typeface="Times New Roman" panose="02020603050405020304" pitchFamily="18" charset="0"/>
                <a:cs typeface="Times New Roman" panose="02020603050405020304" pitchFamily="18" charset="0"/>
              </a:rPr>
              <a:t>the image pixels by dividing them by 255 (an essential math trick for better  performance).</a:t>
            </a:r>
          </a:p>
          <a:p>
            <a:pPr algn="just">
              <a:lnSpc>
                <a:spcPct val="150000"/>
              </a:lnSpc>
              <a:buFont typeface="Arial" panose="020B0604020202020204" pitchFamily="34" charset="0"/>
              <a:buChar char="•"/>
            </a:pPr>
            <a:r>
              <a:rPr lang="en-US" sz="2400" b="0" i="0" dirty="0" smtClean="0">
                <a:solidFill>
                  <a:srgbClr val="212529"/>
                </a:solidFill>
                <a:effectLst/>
                <a:latin typeface="Times New Roman" panose="02020603050405020304" pitchFamily="18" charset="0"/>
                <a:cs typeface="Times New Roman" panose="02020603050405020304" pitchFamily="18" charset="0"/>
              </a:rPr>
              <a:t> </a:t>
            </a:r>
            <a:r>
              <a:rPr lang="en-US" sz="2400" dirty="0" smtClean="0">
                <a:solidFill>
                  <a:srgbClr val="212529"/>
                </a:solidFill>
                <a:latin typeface="Times New Roman" panose="02020603050405020304" pitchFamily="18" charset="0"/>
                <a:cs typeface="Times New Roman" panose="02020603050405020304" pitchFamily="18" charset="0"/>
              </a:rPr>
              <a:t>C</a:t>
            </a:r>
            <a:r>
              <a:rPr lang="en-US" sz="2400" b="0" i="0" dirty="0" smtClean="0">
                <a:solidFill>
                  <a:srgbClr val="212529"/>
                </a:solidFill>
                <a:effectLst/>
                <a:latin typeface="Times New Roman" panose="02020603050405020304" pitchFamily="18" charset="0"/>
                <a:cs typeface="Times New Roman" panose="02020603050405020304" pitchFamily="18" charset="0"/>
              </a:rPr>
              <a:t>onverted </a:t>
            </a:r>
            <a:r>
              <a:rPr lang="en-US" sz="2400" b="0" i="0" dirty="0">
                <a:solidFill>
                  <a:srgbClr val="212529"/>
                </a:solidFill>
                <a:effectLst/>
                <a:latin typeface="Times New Roman" panose="02020603050405020304" pitchFamily="18" charset="0"/>
                <a:cs typeface="Times New Roman" panose="02020603050405020304" pitchFamily="18" charset="0"/>
              </a:rPr>
              <a:t>labels to one-hot encoded format.</a:t>
            </a:r>
          </a:p>
          <a:p>
            <a:pPr>
              <a:lnSpc>
                <a:spcPct val="150000"/>
              </a:lnSpc>
            </a:pPr>
            <a:r>
              <a:rPr lang="en-US" sz="2400" dirty="0">
                <a:latin typeface="Times New Roman" panose="02020603050405020304" pitchFamily="18" charset="0"/>
                <a:cs typeface="Times New Roman" panose="02020603050405020304" pitchFamily="18" charset="0"/>
              </a:rPr>
              <a:t> </a:t>
            </a:r>
            <a:endParaRPr lang="en-IN" sz="2400" dirty="0"/>
          </a:p>
        </p:txBody>
      </p:sp>
    </p:spTree>
    <p:extLst>
      <p:ext uri="{BB962C8B-B14F-4D97-AF65-F5344CB8AC3E}">
        <p14:creationId xmlns:p14="http://schemas.microsoft.com/office/powerpoint/2010/main" val="4271827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20168779-940E-4636-59DA-6B62954A8895}"/>
              </a:ext>
            </a:extLst>
          </p:cNvPr>
          <p:cNvPicPr>
            <a:picLocks noChangeAspect="1"/>
          </p:cNvPicPr>
          <p:nvPr/>
        </p:nvPicPr>
        <p:blipFill rotWithShape="1">
          <a:blip r:embed="rId2">
            <a:alphaModFix amt="41000"/>
          </a:blip>
          <a:srcRect l="9091" t="3462" b="19929"/>
          <a:stretch/>
        </p:blipFill>
        <p:spPr>
          <a:xfrm>
            <a:off x="2" y="16184"/>
            <a:ext cx="12191980" cy="6883758"/>
          </a:xfrm>
          <a:prstGeom prst="rect">
            <a:avLst/>
          </a:prstGeom>
        </p:spPr>
      </p:pic>
      <p:sp>
        <p:nvSpPr>
          <p:cNvPr id="4" name="TextBox 3">
            <a:extLst>
              <a:ext uri="{FF2B5EF4-FFF2-40B4-BE49-F238E27FC236}">
                <a16:creationId xmlns:a16="http://schemas.microsoft.com/office/drawing/2014/main" xmlns="" id="{0D09AE1F-3F95-4200-E84B-7BAB25A5225A}"/>
              </a:ext>
            </a:extLst>
          </p:cNvPr>
          <p:cNvSpPr txBox="1"/>
          <p:nvPr/>
        </p:nvSpPr>
        <p:spPr>
          <a:xfrm>
            <a:off x="153749" y="97104"/>
            <a:ext cx="11587794" cy="4016484"/>
          </a:xfrm>
          <a:prstGeom prst="rect">
            <a:avLst/>
          </a:prstGeom>
          <a:noFill/>
        </p:spPr>
        <p:txBody>
          <a:bodyPr wrap="square">
            <a:spAutoFit/>
          </a:bodyPr>
          <a:lstStyle/>
          <a:p>
            <a:pPr algn="just">
              <a:lnSpc>
                <a:spcPct val="150000"/>
              </a:lnSpc>
            </a:pPr>
            <a:r>
              <a:rPr lang="en-US" sz="3200" dirty="0">
                <a:latin typeface="Times New Roman" panose="02020603050405020304" pitchFamily="18" charset="0"/>
                <a:cs typeface="Times New Roman" panose="02020603050405020304" pitchFamily="18" charset="0"/>
              </a:rPr>
              <a:t>Model establishment in CNN</a:t>
            </a:r>
            <a:r>
              <a:rPr lang="en-US" sz="18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endParaRPr lang="en-US" sz="2000" b="0" i="0" dirty="0" smtClean="0">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0" i="0" dirty="0" smtClean="0">
                <a:effectLst/>
                <a:latin typeface="Times New Roman" panose="02020603050405020304" pitchFamily="18" charset="0"/>
                <a:cs typeface="Times New Roman" panose="02020603050405020304" pitchFamily="18" charset="0"/>
              </a:rPr>
              <a:t>A </a:t>
            </a:r>
            <a:r>
              <a:rPr lang="en-US" sz="2000" b="0" i="0" dirty="0" err="1" smtClean="0">
                <a:effectLst/>
                <a:latin typeface="Times New Roman" panose="02020603050405020304" pitchFamily="18" charset="0"/>
                <a:cs typeface="Times New Roman" panose="02020603050405020304" pitchFamily="18" charset="0"/>
              </a:rPr>
              <a:t>Relu</a:t>
            </a:r>
            <a:r>
              <a:rPr lang="en-US" sz="2000" b="0" i="0" dirty="0" smtClean="0">
                <a:effectLst/>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activation is applied after every convolution to transform the output values between the range 0 to 1</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a:t>
            </a:r>
            <a:r>
              <a:rPr lang="en-US" sz="2000" b="0" i="0" dirty="0">
                <a:effectLst/>
                <a:latin typeface="Times New Roman" panose="02020603050405020304" pitchFamily="18" charset="0"/>
                <a:cs typeface="Times New Roman" panose="02020603050405020304" pitchFamily="18" charset="0"/>
              </a:rPr>
              <a:t>ross-entropy is used as loss function for 4 classes. </a:t>
            </a:r>
          </a:p>
          <a:p>
            <a:pPr marL="285750" indent="-285750" algn="just">
              <a:lnSpc>
                <a:spcPct val="150000"/>
              </a:lnSpc>
              <a:buFont typeface="Arial" panose="020B0604020202020204" pitchFamily="34" charset="0"/>
              <a:buChar char="•"/>
            </a:pPr>
            <a:r>
              <a:rPr lang="en-US" sz="2000" b="0" i="0" strike="noStrike" dirty="0" err="1" smtClean="0">
                <a:effectLst/>
                <a:latin typeface="Times New Roman" panose="02020603050405020304" pitchFamily="18" charset="0"/>
                <a:cs typeface="Times New Roman" panose="02020603050405020304" pitchFamily="18" charset="0"/>
              </a:rPr>
              <a:t>Rmsprop</a:t>
            </a:r>
            <a:r>
              <a:rPr lang="en-US" sz="2000" b="0" i="0" strike="noStrike" dirty="0">
                <a:effectLst/>
                <a:latin typeface="Times New Roman" panose="02020603050405020304" pitchFamily="18" charset="0"/>
                <a:cs typeface="Times New Roman" panose="02020603050405020304" pitchFamily="18" charset="0"/>
                <a:hlinkClick r:id="rId3" tooltip="Optimizer Function for Image Classification Model">
                  <a:extLst>
                    <a:ext uri="{A12FA001-AC4F-418D-AE19-62706E023703}">
                      <ahyp:hlinkClr xmlns:ahyp="http://schemas.microsoft.com/office/drawing/2018/hyperlinkcolor" xmlns="" val="tx"/>
                    </a:ext>
                  </a:extLst>
                </a:hlinkClick>
              </a:rPr>
              <a:t> </a:t>
            </a:r>
            <a:r>
              <a:rPr lang="en-US" sz="2000" strike="noStrike" dirty="0">
                <a:latin typeface="Times New Roman" panose="02020603050405020304" pitchFamily="18" charset="0"/>
                <a:cs typeface="Times New Roman" panose="02020603050405020304" pitchFamily="18" charset="0"/>
              </a:rPr>
              <a:t>is used as</a:t>
            </a:r>
            <a:r>
              <a:rPr lang="en-US" sz="2000" b="0" i="0" dirty="0">
                <a:effectLst/>
                <a:latin typeface="Times New Roman" panose="02020603050405020304" pitchFamily="18" charset="0"/>
                <a:cs typeface="Times New Roman" panose="02020603050405020304" pitchFamily="18" charset="0"/>
              </a:rPr>
              <a:t> optimizer function</a:t>
            </a:r>
            <a:r>
              <a:rPr lang="en-US" sz="2000" b="0" i="0" dirty="0" smtClean="0">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err="1" smtClean="0">
                <a:latin typeface="Times New Roman" panose="02020603050405020304" pitchFamily="18" charset="0"/>
                <a:cs typeface="Times New Roman" panose="02020603050405020304" pitchFamily="18" charset="0"/>
              </a:rPr>
              <a:t>cnn</a:t>
            </a:r>
            <a:r>
              <a:rPr lang="en-US" sz="2000" dirty="0" smtClean="0">
                <a:latin typeface="Times New Roman" panose="02020603050405020304" pitchFamily="18" charset="0"/>
                <a:cs typeface="Times New Roman" panose="02020603050405020304" pitchFamily="18" charset="0"/>
              </a:rPr>
              <a:t> model is trained in 3 epochs with a batch size of 12 which resulted in 108 batches.</a:t>
            </a:r>
          </a:p>
          <a:p>
            <a:pPr marL="285750" indent="-28575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resulted accuracy </a:t>
            </a:r>
            <a:r>
              <a:rPr lang="en-US" sz="2000" dirty="0" err="1" smtClean="0">
                <a:latin typeface="Times New Roman" panose="02020603050405020304" pitchFamily="18" charset="0"/>
                <a:cs typeface="Times New Roman" panose="02020603050405020304" pitchFamily="18" charset="0"/>
              </a:rPr>
              <a:t>i.e</a:t>
            </a:r>
            <a:r>
              <a:rPr lang="en-US" sz="2000" dirty="0" smtClean="0">
                <a:latin typeface="Times New Roman" panose="02020603050405020304" pitchFamily="18" charset="0"/>
                <a:cs typeface="Times New Roman" panose="02020603050405020304" pitchFamily="18" charset="0"/>
              </a:rPr>
              <a:t> 82.6 % is as follows:</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1437239E-730D-05FC-5BD8-AB0722380CC4}"/>
              </a:ext>
            </a:extLst>
          </p:cNvPr>
          <p:cNvPicPr>
            <a:picLocks noChangeAspect="1"/>
          </p:cNvPicPr>
          <p:nvPr/>
        </p:nvPicPr>
        <p:blipFill rotWithShape="1">
          <a:blip r:embed="rId4"/>
          <a:srcRect t="50000"/>
          <a:stretch/>
        </p:blipFill>
        <p:spPr>
          <a:xfrm>
            <a:off x="687821" y="4113588"/>
            <a:ext cx="10519647" cy="1752531"/>
          </a:xfrm>
          <a:prstGeom prst="rect">
            <a:avLst/>
          </a:prstGeom>
        </p:spPr>
      </p:pic>
    </p:spTree>
    <p:extLst>
      <p:ext uri="{BB962C8B-B14F-4D97-AF65-F5344CB8AC3E}">
        <p14:creationId xmlns:p14="http://schemas.microsoft.com/office/powerpoint/2010/main" val="2217771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0"/>
            <a:ext cx="12191980" cy="6883758"/>
          </a:xfrm>
          <a:prstGeom prst="rect">
            <a:avLst/>
          </a:prstGeom>
        </p:spPr>
      </p:pic>
      <p:sp>
        <p:nvSpPr>
          <p:cNvPr id="3" name="Rectangle 2"/>
          <p:cNvSpPr/>
          <p:nvPr/>
        </p:nvSpPr>
        <p:spPr>
          <a:xfrm>
            <a:off x="3" y="0"/>
            <a:ext cx="12191997" cy="1077218"/>
          </a:xfrm>
          <a:prstGeom prst="rect">
            <a:avLst/>
          </a:prstGeom>
        </p:spPr>
        <p:txBody>
          <a:bodyPr wrap="square">
            <a:spAutoFit/>
          </a:bodyPr>
          <a:lstStyle/>
          <a:p>
            <a:endParaRPr lang="en-US" sz="3200" dirty="0" smtClean="0">
              <a:latin typeface="Times New Roman" panose="02020603050405020304" pitchFamily="18" charset="0"/>
              <a:cs typeface="Times New Roman" panose="02020603050405020304" pitchFamily="18" charset="0"/>
            </a:endParaRPr>
          </a:p>
          <a:p>
            <a:r>
              <a:rPr lang="en-US" sz="3200" dirty="0" smtClean="0">
                <a:latin typeface="Times New Roman" panose="02020603050405020304" pitchFamily="18" charset="0"/>
                <a:cs typeface="Times New Roman" panose="02020603050405020304" pitchFamily="18" charset="0"/>
              </a:rPr>
              <a:t>Results </a:t>
            </a:r>
            <a:r>
              <a:rPr lang="en-US" sz="3200" dirty="0">
                <a:latin typeface="Times New Roman" panose="02020603050405020304" pitchFamily="18" charset="0"/>
                <a:cs typeface="Times New Roman" panose="02020603050405020304" pitchFamily="18" charset="0"/>
              </a:rPr>
              <a:t>and Evaluation:</a:t>
            </a:r>
          </a:p>
        </p:txBody>
      </p:sp>
      <p:graphicFrame>
        <p:nvGraphicFramePr>
          <p:cNvPr id="5" name="Table 4"/>
          <p:cNvGraphicFramePr>
            <a:graphicFrameLocks noGrp="1"/>
          </p:cNvGraphicFramePr>
          <p:nvPr>
            <p:extLst>
              <p:ext uri="{D42A27DB-BD31-4B8C-83A1-F6EECF244321}">
                <p14:modId xmlns:p14="http://schemas.microsoft.com/office/powerpoint/2010/main" val="3898334790"/>
              </p:ext>
            </p:extLst>
          </p:nvPr>
        </p:nvGraphicFramePr>
        <p:xfrm>
          <a:off x="2907323" y="1430216"/>
          <a:ext cx="6025662" cy="2557845"/>
        </p:xfrm>
        <a:graphic>
          <a:graphicData uri="http://schemas.openxmlformats.org/drawingml/2006/table">
            <a:tbl>
              <a:tblPr firstRow="1" bandRow="1">
                <a:tableStyleId>{5C22544A-7EE6-4342-B048-85BDC9FD1C3A}</a:tableStyleId>
              </a:tblPr>
              <a:tblGrid>
                <a:gridCol w="3540361"/>
                <a:gridCol w="2485301"/>
              </a:tblGrid>
              <a:tr h="703645">
                <a:tc>
                  <a:txBody>
                    <a:bodyPr/>
                    <a:lstStyle/>
                    <a:p>
                      <a:pPr algn="ctr"/>
                      <a:r>
                        <a:rPr lang="en-IN" dirty="0" smtClean="0">
                          <a:latin typeface="Times New Roman" panose="02020603050405020304" pitchFamily="18" charset="0"/>
                          <a:cs typeface="Times New Roman" panose="02020603050405020304" pitchFamily="18" charset="0"/>
                        </a:rPr>
                        <a:t>Model used</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Accuracy obtained</a:t>
                      </a:r>
                      <a:endParaRPr lang="en-IN" dirty="0">
                        <a:latin typeface="Times New Roman" panose="02020603050405020304" pitchFamily="18" charset="0"/>
                        <a:cs typeface="Times New Roman" panose="02020603050405020304" pitchFamily="18" charset="0"/>
                      </a:endParaRPr>
                    </a:p>
                  </a:txBody>
                  <a:tcPr/>
                </a:tc>
              </a:tr>
              <a:tr h="370840">
                <a:tc>
                  <a:txBody>
                    <a:bodyPr/>
                    <a:lstStyle/>
                    <a:p>
                      <a:pPr algn="ctr"/>
                      <a:r>
                        <a:rPr lang="en-IN" dirty="0" smtClean="0">
                          <a:latin typeface="Times New Roman" panose="02020603050405020304" pitchFamily="18" charset="0"/>
                          <a:cs typeface="Times New Roman" panose="02020603050405020304" pitchFamily="18" charset="0"/>
                        </a:rPr>
                        <a:t>Decision Trees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82.2%</a:t>
                      </a:r>
                      <a:endParaRPr lang="en-IN" dirty="0">
                        <a:latin typeface="Times New Roman" panose="02020603050405020304" pitchFamily="18" charset="0"/>
                        <a:cs typeface="Times New Roman" panose="02020603050405020304" pitchFamily="18" charset="0"/>
                      </a:endParaRPr>
                    </a:p>
                  </a:txBody>
                  <a:tcPr/>
                </a:tc>
              </a:tr>
              <a:tr h="370840">
                <a:tc>
                  <a:txBody>
                    <a:bodyPr/>
                    <a:lstStyle/>
                    <a:p>
                      <a:pPr algn="ctr"/>
                      <a:r>
                        <a:rPr lang="en-IN" dirty="0" smtClean="0">
                          <a:latin typeface="Times New Roman" panose="02020603050405020304" pitchFamily="18" charset="0"/>
                          <a:cs typeface="Times New Roman" panose="02020603050405020304" pitchFamily="18" charset="0"/>
                        </a:rPr>
                        <a:t>Random Forest</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85.5%</a:t>
                      </a:r>
                      <a:endParaRPr lang="en-IN" dirty="0">
                        <a:latin typeface="Times New Roman" panose="02020603050405020304" pitchFamily="18" charset="0"/>
                        <a:cs typeface="Times New Roman" panose="02020603050405020304" pitchFamily="18" charset="0"/>
                      </a:endParaRPr>
                    </a:p>
                  </a:txBody>
                  <a:tcPr/>
                </a:tc>
              </a:tr>
              <a:tr h="370840">
                <a:tc>
                  <a:txBody>
                    <a:bodyPr/>
                    <a:lstStyle/>
                    <a:p>
                      <a:pPr algn="ctr"/>
                      <a:r>
                        <a:rPr lang="en-IN" dirty="0" smtClean="0">
                          <a:latin typeface="Times New Roman" panose="02020603050405020304" pitchFamily="18" charset="0"/>
                          <a:cs typeface="Times New Roman" panose="02020603050405020304" pitchFamily="18" charset="0"/>
                        </a:rPr>
                        <a:t>Logistic Regression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84.4%</a:t>
                      </a:r>
                      <a:endParaRPr lang="en-IN" dirty="0">
                        <a:latin typeface="Times New Roman" panose="02020603050405020304" pitchFamily="18" charset="0"/>
                        <a:cs typeface="Times New Roman" panose="02020603050405020304" pitchFamily="18" charset="0"/>
                      </a:endParaRPr>
                    </a:p>
                  </a:txBody>
                  <a:tcPr/>
                </a:tc>
              </a:tr>
              <a:tr h="370840">
                <a:tc>
                  <a:txBody>
                    <a:bodyPr/>
                    <a:lstStyle/>
                    <a:p>
                      <a:pPr algn="ctr"/>
                      <a:r>
                        <a:rPr lang="en-IN" dirty="0" smtClean="0">
                          <a:latin typeface="Times New Roman" panose="02020603050405020304" pitchFamily="18" charset="0"/>
                          <a:cs typeface="Times New Roman" panose="02020603050405020304" pitchFamily="18" charset="0"/>
                        </a:rPr>
                        <a:t>Multi layer Perceptron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91.7%</a:t>
                      </a:r>
                      <a:endParaRPr lang="en-IN" dirty="0">
                        <a:latin typeface="Times New Roman" panose="02020603050405020304" pitchFamily="18" charset="0"/>
                        <a:cs typeface="Times New Roman" panose="02020603050405020304" pitchFamily="18" charset="0"/>
                      </a:endParaRPr>
                    </a:p>
                  </a:txBody>
                  <a:tcPr/>
                </a:tc>
              </a:tr>
              <a:tr h="370840">
                <a:tc>
                  <a:txBody>
                    <a:bodyPr/>
                    <a:lstStyle/>
                    <a:p>
                      <a:pPr algn="ctr"/>
                      <a:r>
                        <a:rPr lang="en-IN" dirty="0" smtClean="0">
                          <a:latin typeface="Times New Roman" panose="02020603050405020304" pitchFamily="18" charset="0"/>
                          <a:cs typeface="Times New Roman" panose="02020603050405020304" pitchFamily="18" charset="0"/>
                        </a:rPr>
                        <a:t>CNN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82.6%</a:t>
                      </a:r>
                      <a:endParaRPr lang="en-IN"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550864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25758"/>
            <a:ext cx="12191980" cy="6858000"/>
          </a:xfrm>
          <a:prstGeom prst="rect">
            <a:avLst/>
          </a:prstGeom>
        </p:spPr>
      </p:pic>
      <p:sp>
        <p:nvSpPr>
          <p:cNvPr id="3" name="Rectangle 2"/>
          <p:cNvSpPr/>
          <p:nvPr/>
        </p:nvSpPr>
        <p:spPr>
          <a:xfrm>
            <a:off x="3309871" y="2756083"/>
            <a:ext cx="6903076" cy="1200329"/>
          </a:xfrm>
          <a:prstGeom prst="rect">
            <a:avLst/>
          </a:prstGeom>
        </p:spPr>
        <p:txBody>
          <a:bodyPr wrap="square">
            <a:spAutoFit/>
          </a:bodyPr>
          <a:lstStyle/>
          <a:p>
            <a:r>
              <a:rPr lang="en-US" sz="72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3469113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8681"/>
            <a:ext cx="12191980" cy="6858000"/>
          </a:xfrm>
          <a:prstGeom prst="rect">
            <a:avLst/>
          </a:prstGeom>
        </p:spPr>
      </p:pic>
      <p:sp>
        <p:nvSpPr>
          <p:cNvPr id="3" name="Subtitle 2">
            <a:extLst>
              <a:ext uri="{FF2B5EF4-FFF2-40B4-BE49-F238E27FC236}">
                <a16:creationId xmlns:a16="http://schemas.microsoft.com/office/drawing/2014/main" xmlns="" id="{516A0C15-5BB2-41A2-BD46-E18F635D59B0}"/>
              </a:ext>
            </a:extLst>
          </p:cNvPr>
          <p:cNvSpPr txBox="1">
            <a:spLocks/>
          </p:cNvSpPr>
          <p:nvPr/>
        </p:nvSpPr>
        <p:spPr>
          <a:xfrm>
            <a:off x="208344" y="243068"/>
            <a:ext cx="11702005" cy="6354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solidFill>
                <a:schemeClr val="tx1"/>
              </a:solidFill>
            </a:endParaRPr>
          </a:p>
        </p:txBody>
      </p:sp>
      <p:sp>
        <p:nvSpPr>
          <p:cNvPr id="4" name="Subtitle 2">
            <a:extLst>
              <a:ext uri="{FF2B5EF4-FFF2-40B4-BE49-F238E27FC236}">
                <a16:creationId xmlns:a16="http://schemas.microsoft.com/office/drawing/2014/main" xmlns="" id="{516A0C15-5BB2-41A2-BD46-E18F635D59B0}"/>
              </a:ext>
            </a:extLst>
          </p:cNvPr>
          <p:cNvSpPr txBox="1">
            <a:spLocks/>
          </p:cNvSpPr>
          <p:nvPr/>
        </p:nvSpPr>
        <p:spPr>
          <a:xfrm>
            <a:off x="208346" y="243071"/>
            <a:ext cx="11414353" cy="574104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solidFill>
                  <a:schemeClr val="tx1"/>
                </a:solidFill>
                <a:latin typeface="Times New Roman" panose="02020603050405020304" pitchFamily="18" charset="0"/>
                <a:cs typeface="Times New Roman" panose="02020603050405020304" pitchFamily="18" charset="0"/>
              </a:rPr>
              <a:t>Contents : </a:t>
            </a:r>
          </a:p>
          <a:p>
            <a:pPr marL="0" indent="0">
              <a:buNone/>
            </a:pPr>
            <a:endParaRPr lang="en-US" sz="3600" dirty="0">
              <a:solidFill>
                <a:schemeClr val="tx1"/>
              </a:solidFill>
              <a:latin typeface="Times New Roman" panose="02020603050405020304" pitchFamily="18" charset="0"/>
              <a:cs typeface="Times New Roman" panose="02020603050405020304" pitchFamily="18" charset="0"/>
            </a:endParaRPr>
          </a:p>
          <a:p>
            <a:r>
              <a:rPr lang="en-US" sz="3200" dirty="0">
                <a:solidFill>
                  <a:schemeClr val="tx1"/>
                </a:solidFill>
                <a:latin typeface="Times New Roman" panose="02020603050405020304" pitchFamily="18" charset="0"/>
                <a:cs typeface="Times New Roman" panose="02020603050405020304" pitchFamily="18" charset="0"/>
              </a:rPr>
              <a:t>Introduction</a:t>
            </a:r>
          </a:p>
          <a:p>
            <a:r>
              <a:rPr lang="en-US" sz="3200" dirty="0">
                <a:solidFill>
                  <a:schemeClr val="tx1"/>
                </a:solidFill>
                <a:latin typeface="Times New Roman" panose="02020603050405020304" pitchFamily="18" charset="0"/>
                <a:cs typeface="Times New Roman" panose="02020603050405020304" pitchFamily="18" charset="0"/>
              </a:rPr>
              <a:t>Existing Systems</a:t>
            </a:r>
          </a:p>
          <a:p>
            <a:r>
              <a:rPr lang="en-US" sz="3200" dirty="0">
                <a:solidFill>
                  <a:schemeClr val="tx1"/>
                </a:solidFill>
                <a:latin typeface="Times New Roman" panose="02020603050405020304" pitchFamily="18" charset="0"/>
                <a:cs typeface="Times New Roman" panose="02020603050405020304" pitchFamily="18" charset="0"/>
              </a:rPr>
              <a:t>Problem Statement</a:t>
            </a:r>
          </a:p>
          <a:p>
            <a:r>
              <a:rPr lang="en-US" sz="3200" dirty="0">
                <a:solidFill>
                  <a:schemeClr val="tx1"/>
                </a:solidFill>
                <a:latin typeface="Times New Roman" panose="02020603050405020304" pitchFamily="18" charset="0"/>
                <a:cs typeface="Times New Roman" panose="02020603050405020304" pitchFamily="18" charset="0"/>
              </a:rPr>
              <a:t>Objectives</a:t>
            </a:r>
          </a:p>
          <a:p>
            <a:r>
              <a:rPr lang="en-US" sz="3200" dirty="0">
                <a:solidFill>
                  <a:schemeClr val="tx1"/>
                </a:solidFill>
                <a:latin typeface="Times New Roman" panose="02020603050405020304" pitchFamily="18" charset="0"/>
                <a:cs typeface="Times New Roman" panose="02020603050405020304" pitchFamily="18" charset="0"/>
              </a:rPr>
              <a:t>Literature survey</a:t>
            </a:r>
          </a:p>
          <a:p>
            <a:r>
              <a:rPr lang="en-US" sz="3200" dirty="0">
                <a:solidFill>
                  <a:schemeClr val="tx1"/>
                </a:solidFill>
                <a:latin typeface="Times New Roman" panose="02020603050405020304" pitchFamily="18" charset="0"/>
                <a:cs typeface="Times New Roman" panose="02020603050405020304" pitchFamily="18" charset="0"/>
              </a:rPr>
              <a:t>Software and Hardware Requirements</a:t>
            </a:r>
          </a:p>
          <a:p>
            <a:r>
              <a:rPr lang="en-US" sz="3200" dirty="0">
                <a:solidFill>
                  <a:schemeClr val="tx1"/>
                </a:solidFill>
                <a:latin typeface="Times New Roman" panose="02020603050405020304" pitchFamily="18" charset="0"/>
                <a:cs typeface="Times New Roman" panose="02020603050405020304" pitchFamily="18" charset="0"/>
              </a:rPr>
              <a:t>Methodology</a:t>
            </a:r>
          </a:p>
          <a:p>
            <a:r>
              <a:rPr lang="en-US" sz="3200" dirty="0">
                <a:solidFill>
                  <a:schemeClr val="tx1"/>
                </a:solidFill>
                <a:latin typeface="Times New Roman" panose="02020603050405020304" pitchFamily="18" charset="0"/>
                <a:cs typeface="Times New Roman" panose="02020603050405020304" pitchFamily="18" charset="0"/>
              </a:rPr>
              <a:t>Architecture</a:t>
            </a:r>
          </a:p>
          <a:p>
            <a:r>
              <a:rPr lang="en-US" sz="3200" dirty="0">
                <a:solidFill>
                  <a:schemeClr val="tx1"/>
                </a:solidFill>
                <a:latin typeface="Times New Roman" panose="02020603050405020304" pitchFamily="18" charset="0"/>
                <a:cs typeface="Times New Roman" panose="02020603050405020304" pitchFamily="18" charset="0"/>
              </a:rPr>
              <a:t>List of Modules</a:t>
            </a:r>
          </a:p>
          <a:p>
            <a:endParaRPr lang="en-US" sz="32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spTree>
    <p:extLst>
      <p:ext uri="{BB962C8B-B14F-4D97-AF65-F5344CB8AC3E}">
        <p14:creationId xmlns:p14="http://schemas.microsoft.com/office/powerpoint/2010/main" val="1136608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4198"/>
            <a:ext cx="12191980" cy="6858000"/>
          </a:xfrm>
          <a:prstGeom prst="rect">
            <a:avLst/>
          </a:prstGeom>
        </p:spPr>
      </p:pic>
      <p:sp>
        <p:nvSpPr>
          <p:cNvPr id="3" name="Rectangle 2"/>
          <p:cNvSpPr/>
          <p:nvPr/>
        </p:nvSpPr>
        <p:spPr>
          <a:xfrm>
            <a:off x="93787" y="128956"/>
            <a:ext cx="12004431" cy="4893647"/>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Existing Systems :</a:t>
            </a:r>
            <a:endParaRPr lang="en-US" sz="24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Internet of Things based water quality monitoring system - This method is costly and not easy to promote.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Flying ad-hoc model -  This method seriously relies on the sensorial devices and complex circuit control system.</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Multiple variables were collected to evaluate and monitor the coastal water quality using principal component analysis for dimensional reduction, while the calculation process is complex and time consuming.</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0815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0"/>
            <a:ext cx="12191980" cy="6858000"/>
          </a:xfrm>
          <a:prstGeom prst="rect">
            <a:avLst/>
          </a:prstGeom>
        </p:spPr>
      </p:pic>
      <p:sp>
        <p:nvSpPr>
          <p:cNvPr id="3" name="Rectangle 2"/>
          <p:cNvSpPr/>
          <p:nvPr/>
        </p:nvSpPr>
        <p:spPr>
          <a:xfrm>
            <a:off x="22" y="0"/>
            <a:ext cx="12191979" cy="5878532"/>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Drawbacks of Existing Systems :</a:t>
            </a:r>
          </a:p>
          <a:p>
            <a:endParaRPr lang="en-US" sz="3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methods mentioned in existing systems consume manpower, financial resources, and have high cost and large time lag.</a:t>
            </a:r>
          </a:p>
          <a:p>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limitations of ANNs are slow convergence speed, long training time, multiple parameters assignment , and so on.</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Deep learning (DL) techniques, convolutional neural networks (CNNs) - Collecting a large tagged dataset for model training is undoubtedly a challenging problem.</a:t>
            </a:r>
          </a:p>
          <a:p>
            <a:pPr marL="457200" indent="-4572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Thus, transfer learning and network fine tuning will be employed in the practices.</a:t>
            </a:r>
          </a:p>
          <a:p>
            <a:endParaRPr lang="en-US" sz="3200" dirty="0"/>
          </a:p>
          <a:p>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070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0"/>
            <a:ext cx="12191980" cy="6895481"/>
          </a:xfrm>
          <a:prstGeom prst="rect">
            <a:avLst/>
          </a:prstGeom>
        </p:spPr>
      </p:pic>
      <p:sp>
        <p:nvSpPr>
          <p:cNvPr id="3" name="Rectangle 2"/>
          <p:cNvSpPr/>
          <p:nvPr/>
        </p:nvSpPr>
        <p:spPr>
          <a:xfrm>
            <a:off x="22" y="2"/>
            <a:ext cx="12191980" cy="3693319"/>
          </a:xfrm>
          <a:prstGeom prst="rect">
            <a:avLst/>
          </a:prstGeom>
        </p:spPr>
        <p:txBody>
          <a:bodyPr wrap="square">
            <a:spAutoFit/>
          </a:bodyPr>
          <a:lstStyle/>
          <a:p>
            <a:pPr algn="ctr"/>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Problem Statement:</a:t>
            </a:r>
          </a:p>
          <a:p>
            <a:endParaRPr lang="en-US" dirty="0">
              <a:latin typeface="Times New Roman" panose="02020603050405020304" pitchFamily="18" charset="0"/>
              <a:cs typeface="Times New Roman" panose="02020603050405020304" pitchFamily="18" charset="0"/>
            </a:endParaRPr>
          </a:p>
          <a:p>
            <a:pPr algn="just">
              <a:lnSpc>
                <a:spcPct val="150000"/>
              </a:lnSpc>
            </a:pPr>
            <a:r>
              <a:rPr lang="en-US" sz="2400" dirty="0">
                <a:latin typeface="Times New Roman" panose="02020603050405020304" pitchFamily="18" charset="0"/>
                <a:cs typeface="Times New Roman" panose="02020603050405020304" pitchFamily="18" charset="0"/>
              </a:rPr>
              <a:t>	“Image processing techniques are used to analyze the color of water to obtain the water quality type . The critical features of water color images are extracted, and then using the Deep learning methods, an intelligent system for water quality monitoring is established based on the </a:t>
            </a:r>
            <a:r>
              <a:rPr lang="en-US" sz="2400" dirty="0" smtClean="0">
                <a:latin typeface="Times New Roman" panose="02020603050405020304" pitchFamily="18" charset="0"/>
                <a:cs typeface="Times New Roman" panose="02020603050405020304" pitchFamily="18" charset="0"/>
              </a:rPr>
              <a:t>Neural Networks and Transfer learning.”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151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0"/>
            <a:ext cx="12191980" cy="6858000"/>
          </a:xfrm>
          <a:prstGeom prst="rect">
            <a:avLst/>
          </a:prstGeom>
        </p:spPr>
      </p:pic>
      <p:sp>
        <p:nvSpPr>
          <p:cNvPr id="3" name="Rectangle 2"/>
          <p:cNvSpPr/>
          <p:nvPr/>
        </p:nvSpPr>
        <p:spPr>
          <a:xfrm>
            <a:off x="22" y="0"/>
            <a:ext cx="12191980" cy="4801314"/>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Proposed System:</a:t>
            </a:r>
          </a:p>
          <a:p>
            <a:endParaRPr lang="en-US" sz="36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deep learning approach for image recognition includes the processes of feature extraction and image classification, in which feature extraction is crucial, and its quality directly determines the final effect of image recognition. </a:t>
            </a: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Aiming at diverse sample images, the features of the images are extracted combining with diverse classifiers to solve the image classification problems.</a:t>
            </a:r>
          </a:p>
        </p:txBody>
      </p:sp>
    </p:spTree>
    <p:extLst>
      <p:ext uri="{BB962C8B-B14F-4D97-AF65-F5344CB8AC3E}">
        <p14:creationId xmlns:p14="http://schemas.microsoft.com/office/powerpoint/2010/main" val="18642169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 y="25758"/>
            <a:ext cx="12191980" cy="6858000"/>
          </a:xfrm>
          <a:prstGeom prst="rect">
            <a:avLst/>
          </a:prstGeom>
        </p:spPr>
      </p:pic>
      <p:sp>
        <p:nvSpPr>
          <p:cNvPr id="3" name="Rectangle 2"/>
          <p:cNvSpPr/>
          <p:nvPr/>
        </p:nvSpPr>
        <p:spPr>
          <a:xfrm>
            <a:off x="205740" y="182884"/>
            <a:ext cx="11750040" cy="4339650"/>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Objectives:</a:t>
            </a:r>
          </a:p>
          <a:p>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To monitor the water quality using image processing and neural networks</a:t>
            </a:r>
          </a:p>
          <a:p>
            <a:pPr marL="457200" indent="-457200" algn="just">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To outline the </a:t>
            </a:r>
            <a:r>
              <a:rPr lang="en-US" sz="2400" dirty="0" smtClean="0">
                <a:latin typeface="Times New Roman" panose="02020603050405020304" pitchFamily="18" charset="0"/>
                <a:cs typeface="Times New Roman" panose="02020603050405020304" pitchFamily="18" charset="0"/>
              </a:rPr>
              <a:t>RGB </a:t>
            </a:r>
            <a:r>
              <a:rPr lang="en-US" sz="2400" dirty="0" err="1" smtClean="0">
                <a:latin typeface="Times New Roman" panose="02020603050405020304" pitchFamily="18" charset="0"/>
                <a:cs typeface="Times New Roman" panose="02020603050405020304" pitchFamily="18" charset="0"/>
              </a:rPr>
              <a:t>colour</a:t>
            </a:r>
            <a:r>
              <a:rPr lang="en-US" sz="2400" dirty="0" smtClean="0">
                <a:latin typeface="Times New Roman" panose="02020603050405020304" pitchFamily="18" charset="0"/>
                <a:cs typeface="Times New Roman" panose="02020603050405020304" pitchFamily="18" charset="0"/>
              </a:rPr>
              <a:t> moments of the water image which are to be used for efficient classification of the images in terms of quality.</a:t>
            </a: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400" dirty="0">
                <a:latin typeface="Times New Roman" panose="02020603050405020304" pitchFamily="18" charset="0"/>
                <a:cs typeface="Times New Roman" panose="02020603050405020304" pitchFamily="18" charset="0"/>
              </a:rPr>
              <a:t>To achieve higher classification accuracy  even in the absence of massive training samples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48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p close image of waves">
            <a:extLst>
              <a:ext uri="{FF2B5EF4-FFF2-40B4-BE49-F238E27FC236}">
                <a16:creationId xmlns:a16="http://schemas.microsoft.com/office/drawing/2014/main" xmlns="" id="{9648A932-5E17-4859-9FE3-70EB96EA5C70}"/>
              </a:ext>
            </a:extLst>
          </p:cNvPr>
          <p:cNvPicPr>
            <a:picLocks noChangeAspect="1"/>
          </p:cNvPicPr>
          <p:nvPr/>
        </p:nvPicPr>
        <p:blipFill rotWithShape="1">
          <a:blip r:embed="rId2">
            <a:alphaModFix amt="41000"/>
          </a:blip>
          <a:srcRect l="9091" t="3462" b="19929"/>
          <a:stretch/>
        </p:blipFill>
        <p:spPr>
          <a:xfrm>
            <a:off x="22" y="0"/>
            <a:ext cx="12191980" cy="6858000"/>
          </a:xfrm>
          <a:prstGeom prst="rect">
            <a:avLst/>
          </a:prstGeom>
        </p:spPr>
      </p:pic>
      <p:sp>
        <p:nvSpPr>
          <p:cNvPr id="4" name="Rectangle 3"/>
          <p:cNvSpPr/>
          <p:nvPr/>
        </p:nvSpPr>
        <p:spPr>
          <a:xfrm>
            <a:off x="141669" y="257577"/>
            <a:ext cx="6857784" cy="1754326"/>
          </a:xfrm>
          <a:prstGeom prst="rect">
            <a:avLst/>
          </a:prstGeom>
        </p:spPr>
        <p:txBody>
          <a:bodyPr wrap="square">
            <a:spAutoFit/>
          </a:bodyPr>
          <a:lstStyle/>
          <a:p>
            <a:r>
              <a:rPr lang="en-US" sz="3600" dirty="0">
                <a:latin typeface="Times New Roman" panose="02020603050405020304" pitchFamily="18" charset="0"/>
                <a:cs typeface="Times New Roman" panose="02020603050405020304" pitchFamily="18" charset="0"/>
              </a:rPr>
              <a:t>Literature Survey :</a:t>
            </a:r>
          </a:p>
          <a:p>
            <a:endParaRPr lang="en-US" sz="3600" dirty="0">
              <a:latin typeface="Times New Roman" panose="02020603050405020304" pitchFamily="18" charset="0"/>
              <a:cs typeface="Times New Roman" panose="02020603050405020304" pitchFamily="18" charset="0"/>
            </a:endParaRPr>
          </a:p>
          <a:p>
            <a:endParaRPr lang="en-IN" sz="3600" dirty="0"/>
          </a:p>
        </p:txBody>
      </p:sp>
      <p:graphicFrame>
        <p:nvGraphicFramePr>
          <p:cNvPr id="5" name="Table 4"/>
          <p:cNvGraphicFramePr>
            <a:graphicFrameLocks noGrp="1"/>
          </p:cNvGraphicFramePr>
          <p:nvPr>
            <p:extLst>
              <p:ext uri="{D42A27DB-BD31-4B8C-83A1-F6EECF244321}">
                <p14:modId xmlns:p14="http://schemas.microsoft.com/office/powerpoint/2010/main" val="366682314"/>
              </p:ext>
            </p:extLst>
          </p:nvPr>
        </p:nvGraphicFramePr>
        <p:xfrm>
          <a:off x="141669" y="928682"/>
          <a:ext cx="11951592" cy="5689655"/>
        </p:xfrm>
        <a:graphic>
          <a:graphicData uri="http://schemas.openxmlformats.org/drawingml/2006/table">
            <a:tbl>
              <a:tblPr firstRow="1" bandRow="1">
                <a:tableStyleId>{5C22544A-7EE6-4342-B048-85BDC9FD1C3A}</a:tableStyleId>
              </a:tblPr>
              <a:tblGrid>
                <a:gridCol w="798759">
                  <a:extLst>
                    <a:ext uri="{9D8B030D-6E8A-4147-A177-3AD203B41FA5}">
                      <a16:colId xmlns:a16="http://schemas.microsoft.com/office/drawing/2014/main" xmlns="" val="20000"/>
                    </a:ext>
                  </a:extLst>
                </a:gridCol>
                <a:gridCol w="3806510">
                  <a:extLst>
                    <a:ext uri="{9D8B030D-6E8A-4147-A177-3AD203B41FA5}">
                      <a16:colId xmlns:a16="http://schemas.microsoft.com/office/drawing/2014/main" xmlns="" val="20001"/>
                    </a:ext>
                  </a:extLst>
                </a:gridCol>
                <a:gridCol w="2302635">
                  <a:extLst>
                    <a:ext uri="{9D8B030D-6E8A-4147-A177-3AD203B41FA5}">
                      <a16:colId xmlns:a16="http://schemas.microsoft.com/office/drawing/2014/main" xmlns="" val="20002"/>
                    </a:ext>
                  </a:extLst>
                </a:gridCol>
                <a:gridCol w="2302635">
                  <a:extLst>
                    <a:ext uri="{9D8B030D-6E8A-4147-A177-3AD203B41FA5}">
                      <a16:colId xmlns:a16="http://schemas.microsoft.com/office/drawing/2014/main" xmlns="" val="20003"/>
                    </a:ext>
                  </a:extLst>
                </a:gridCol>
                <a:gridCol w="2741053">
                  <a:extLst>
                    <a:ext uri="{9D8B030D-6E8A-4147-A177-3AD203B41FA5}">
                      <a16:colId xmlns:a16="http://schemas.microsoft.com/office/drawing/2014/main" xmlns="" val="20004"/>
                    </a:ext>
                  </a:extLst>
                </a:gridCol>
              </a:tblGrid>
              <a:tr h="539509">
                <a:tc>
                  <a:txBody>
                    <a:bodyPr/>
                    <a:lstStyle/>
                    <a:p>
                      <a:r>
                        <a:rPr lang="en-IN" sz="1800" dirty="0">
                          <a:latin typeface="Times New Roman" panose="02020603050405020304" pitchFamily="18" charset="0"/>
                          <a:cs typeface="Times New Roman" panose="02020603050405020304" pitchFamily="18" charset="0"/>
                        </a:rPr>
                        <a:t>S no</a:t>
                      </a:r>
                    </a:p>
                  </a:txBody>
                  <a:tcPr/>
                </a:tc>
                <a:tc>
                  <a:txBody>
                    <a:bodyPr/>
                    <a:lstStyle/>
                    <a:p>
                      <a:r>
                        <a:rPr lang="en-IN" sz="1800" dirty="0">
                          <a:latin typeface="Times New Roman" panose="02020603050405020304" pitchFamily="18" charset="0"/>
                          <a:cs typeface="Times New Roman" panose="02020603050405020304" pitchFamily="18" charset="0"/>
                        </a:rPr>
                        <a:t>Title</a:t>
                      </a:r>
                    </a:p>
                  </a:txBody>
                  <a:tcPr/>
                </a:tc>
                <a:tc>
                  <a:txBody>
                    <a:bodyPr/>
                    <a:lstStyle/>
                    <a:p>
                      <a:r>
                        <a:rPr lang="en-IN" sz="1800" dirty="0">
                          <a:latin typeface="Times New Roman" panose="02020603050405020304" pitchFamily="18" charset="0"/>
                          <a:cs typeface="Times New Roman" panose="02020603050405020304" pitchFamily="18" charset="0"/>
                        </a:rPr>
                        <a:t>Techniques</a:t>
                      </a:r>
                    </a:p>
                  </a:txBody>
                  <a:tcPr/>
                </a:tc>
                <a:tc>
                  <a:txBody>
                    <a:bodyPr/>
                    <a:lstStyle/>
                    <a:p>
                      <a:r>
                        <a:rPr lang="en-IN" sz="1800" dirty="0">
                          <a:latin typeface="Times New Roman" panose="02020603050405020304" pitchFamily="18" charset="0"/>
                          <a:cs typeface="Times New Roman" panose="02020603050405020304" pitchFamily="18" charset="0"/>
                        </a:rPr>
                        <a:t>Software</a:t>
                      </a:r>
                      <a:r>
                        <a:rPr lang="en-IN" sz="1800" baseline="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Limitations</a:t>
                      </a:r>
                    </a:p>
                  </a:txBody>
                  <a:tcPr/>
                </a:tc>
                <a:extLst>
                  <a:ext uri="{0D108BD9-81ED-4DB2-BD59-A6C34878D82A}">
                    <a16:rowId xmlns:a16="http://schemas.microsoft.com/office/drawing/2014/main" xmlns="" val="10000"/>
                  </a:ext>
                </a:extLst>
              </a:tr>
              <a:tr h="1234969">
                <a:tc>
                  <a:txBody>
                    <a:bodyPr/>
                    <a:lstStyle/>
                    <a:p>
                      <a:r>
                        <a:rPr lang="en-IN" sz="1800" dirty="0">
                          <a:latin typeface="Times New Roman" panose="02020603050405020304" pitchFamily="18" charset="0"/>
                          <a:cs typeface="Times New Roman" panose="02020603050405020304" pitchFamily="18" charset="0"/>
                        </a:rPr>
                        <a:t>1</a:t>
                      </a:r>
                    </a:p>
                  </a:txBody>
                  <a:tcPr/>
                </a:tc>
                <a:tc>
                  <a:txBody>
                    <a:bodyPr/>
                    <a:lstStyle/>
                    <a:p>
                      <a:r>
                        <a:rPr lang="en-US" sz="1800" dirty="0">
                          <a:latin typeface="Times New Roman" panose="02020603050405020304" pitchFamily="18" charset="0"/>
                          <a:cs typeface="Times New Roman" panose="02020603050405020304" pitchFamily="18" charset="0"/>
                        </a:rPr>
                        <a:t>Intelligent monitoring method of water quality based on image processing and RVFL-GMDH model</a:t>
                      </a:r>
                    </a:p>
                    <a:p>
                      <a:r>
                        <a:rPr lang="en-US" sz="1800" dirty="0">
                          <a:latin typeface="Times New Roman" panose="02020603050405020304" pitchFamily="18" charset="0"/>
                          <a:cs typeface="Times New Roman" panose="02020603050405020304" pitchFamily="18" charset="0"/>
                        </a:rPr>
                        <a:t>(2021)</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transfer learning and network fine tuning</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Image processing and neural networks</a:t>
                      </a:r>
                    </a:p>
                  </a:txBody>
                  <a:tcPr/>
                </a:tc>
                <a:tc>
                  <a:txBody>
                    <a:bodyPr/>
                    <a:lstStyle/>
                    <a:p>
                      <a:r>
                        <a:rPr lang="en-US" sz="1800" dirty="0">
                          <a:latin typeface="Times New Roman" panose="02020603050405020304" pitchFamily="18" charset="0"/>
                          <a:cs typeface="Times New Roman" panose="02020603050405020304" pitchFamily="18" charset="0"/>
                        </a:rPr>
                        <a:t>slow convergence speed, long training time, multiple parameters assignment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1"/>
                  </a:ext>
                </a:extLst>
              </a:tr>
              <a:tr h="1017431">
                <a:tc>
                  <a:txBody>
                    <a:bodyPr/>
                    <a:lstStyle/>
                    <a:p>
                      <a:r>
                        <a:rPr lang="en-IN" sz="1800" dirty="0">
                          <a:latin typeface="Times New Roman" panose="02020603050405020304" pitchFamily="18" charset="0"/>
                          <a:cs typeface="Times New Roman" panose="02020603050405020304" pitchFamily="18" charset="0"/>
                        </a:rPr>
                        <a:t>2</a:t>
                      </a:r>
                    </a:p>
                  </a:txBody>
                  <a:tcPr/>
                </a:tc>
                <a:tc>
                  <a:txBody>
                    <a:bodyPr/>
                    <a:lstStyle/>
                    <a:p>
                      <a:r>
                        <a:rPr lang="en-US" sz="1800" dirty="0">
                          <a:latin typeface="Times New Roman" panose="02020603050405020304" pitchFamily="18" charset="0"/>
                          <a:cs typeface="Times New Roman" panose="02020603050405020304" pitchFamily="18" charset="0"/>
                        </a:rPr>
                        <a:t>Image Processing Techniques Applicable to Wastewater Quality Detection</a:t>
                      </a:r>
                      <a:r>
                        <a:rPr lang="en-US" sz="1800" baseline="0" dirty="0">
                          <a:latin typeface="Times New Roman" panose="02020603050405020304" pitchFamily="18" charset="0"/>
                          <a:cs typeface="Times New Roman" panose="02020603050405020304" pitchFamily="18" charset="0"/>
                        </a:rPr>
                        <a:t> (2018)</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Electron tomography, Linear Contrast Stretching technique</a:t>
                      </a:r>
                    </a:p>
                  </a:txBody>
                  <a:tcPr/>
                </a:tc>
                <a:tc>
                  <a:txBody>
                    <a:bodyPr/>
                    <a:lstStyle/>
                    <a:p>
                      <a:r>
                        <a:rPr lang="en-IN" sz="1800" dirty="0">
                          <a:latin typeface="Times New Roman" panose="02020603050405020304" pitchFamily="18" charset="0"/>
                          <a:cs typeface="Times New Roman" panose="02020603050405020304" pitchFamily="18" charset="0"/>
                        </a:rPr>
                        <a:t>Image processing </a:t>
                      </a:r>
                    </a:p>
                  </a:txBody>
                  <a:tcPr/>
                </a:tc>
                <a:tc>
                  <a:txBody>
                    <a:bodyPr/>
                    <a:lstStyle/>
                    <a:p>
                      <a:r>
                        <a:rPr lang="en-US" sz="1800" dirty="0">
                          <a:latin typeface="Times New Roman" panose="02020603050405020304" pitchFamily="18" charset="0"/>
                          <a:cs typeface="Times New Roman" panose="02020603050405020304" pitchFamily="18" charset="0"/>
                        </a:rPr>
                        <a:t>Collecting a large tagged dataset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2"/>
                  </a:ext>
                </a:extLst>
              </a:tr>
              <a:tr h="759853">
                <a:tc>
                  <a:txBody>
                    <a:bodyPr/>
                    <a:lstStyle/>
                    <a:p>
                      <a:r>
                        <a:rPr lang="en-IN" sz="1800" dirty="0">
                          <a:latin typeface="Times New Roman" panose="02020603050405020304" pitchFamily="18" charset="0"/>
                          <a:cs typeface="Times New Roman" panose="02020603050405020304" pitchFamily="18" charset="0"/>
                        </a:rPr>
                        <a:t>3</a:t>
                      </a:r>
                    </a:p>
                  </a:txBody>
                  <a:tcPr/>
                </a:tc>
                <a:tc>
                  <a:txBody>
                    <a:bodyPr/>
                    <a:lstStyle/>
                    <a:p>
                      <a:r>
                        <a:rPr lang="en-US" sz="1800" dirty="0">
                          <a:latin typeface="Times New Roman" panose="02020603050405020304" pitchFamily="18" charset="0"/>
                          <a:cs typeface="Times New Roman" panose="02020603050405020304" pitchFamily="18" charset="0"/>
                        </a:rPr>
                        <a:t>Classifying Natural Waters with the </a:t>
                      </a:r>
                      <a:r>
                        <a:rPr lang="en-US" sz="1800" dirty="0" err="1">
                          <a:latin typeface="Times New Roman" panose="02020603050405020304" pitchFamily="18" charset="0"/>
                          <a:cs typeface="Times New Roman" panose="02020603050405020304" pitchFamily="18" charset="0"/>
                        </a:rPr>
                        <a:t>Forel-Ule</a:t>
                      </a:r>
                      <a:r>
                        <a:rPr lang="en-US" sz="1800" dirty="0">
                          <a:latin typeface="Times New Roman" panose="02020603050405020304" pitchFamily="18" charset="0"/>
                          <a:cs typeface="Times New Roman" panose="02020603050405020304" pitchFamily="18" charset="0"/>
                        </a:rPr>
                        <a:t> Color Index System(2015)</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Handheld FUI Scale</a:t>
                      </a:r>
                    </a:p>
                  </a:txBody>
                  <a:tcPr/>
                </a:tc>
                <a:tc>
                  <a:txBody>
                    <a:bodyPr/>
                    <a:lstStyle/>
                    <a:p>
                      <a:r>
                        <a:rPr lang="en-IN" sz="1800" dirty="0">
                          <a:latin typeface="Times New Roman" panose="02020603050405020304" pitchFamily="18" charset="0"/>
                          <a:cs typeface="Times New Roman" panose="02020603050405020304" pitchFamily="18" charset="0"/>
                        </a:rPr>
                        <a:t>Image processing</a:t>
                      </a:r>
                      <a:r>
                        <a:rPr lang="en-IN" sz="1800" baseline="0" dirty="0">
                          <a:latin typeface="Times New Roman" panose="02020603050405020304" pitchFamily="18" charset="0"/>
                          <a:cs typeface="Times New Roman" panose="02020603050405020304" pitchFamily="18" charset="0"/>
                        </a:rPr>
                        <a:t> and IOT</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costly and not easy to promote</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3"/>
                  </a:ext>
                </a:extLst>
              </a:tr>
              <a:tr h="1223493">
                <a:tc>
                  <a:txBody>
                    <a:bodyPr/>
                    <a:lstStyle/>
                    <a:p>
                      <a:r>
                        <a:rPr lang="en-IN" sz="1800" dirty="0">
                          <a:latin typeface="Times New Roman" panose="02020603050405020304" pitchFamily="18" charset="0"/>
                          <a:cs typeface="Times New Roman" panose="02020603050405020304" pitchFamily="18" charset="0"/>
                        </a:rPr>
                        <a:t>4</a:t>
                      </a:r>
                    </a:p>
                  </a:txBody>
                  <a:tcPr/>
                </a:tc>
                <a:tc>
                  <a:txBody>
                    <a:bodyPr/>
                    <a:lstStyle/>
                    <a:p>
                      <a:r>
                        <a:rPr lang="en-US" sz="1800" dirty="0">
                          <a:latin typeface="Times New Roman" panose="02020603050405020304" pitchFamily="18" charset="0"/>
                          <a:cs typeface="Times New Roman" panose="02020603050405020304" pitchFamily="18" charset="0"/>
                        </a:rPr>
                        <a:t>Water Quality Classification for Inland Lakes and Ponds with Few Color Image Samples Based on Triple-GAN and CSNN(2022)</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Triple-GAN and convolution spiking neural network (CSNN) </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Image processing and deep learning techniques</a:t>
                      </a:r>
                    </a:p>
                  </a:txBody>
                  <a:tcPr/>
                </a:tc>
                <a:tc>
                  <a:txBody>
                    <a:bodyPr/>
                    <a:lstStyle/>
                    <a:p>
                      <a:r>
                        <a:rPr lang="en-IN" sz="1800" dirty="0">
                          <a:latin typeface="Times New Roman" panose="02020603050405020304" pitchFamily="18" charset="0"/>
                          <a:cs typeface="Times New Roman" panose="02020603050405020304" pitchFamily="18" charset="0"/>
                        </a:rPr>
                        <a:t>More computation and time consuming</a:t>
                      </a:r>
                    </a:p>
                  </a:txBody>
                  <a:tcPr/>
                </a:tc>
                <a:extLst>
                  <a:ext uri="{0D108BD9-81ED-4DB2-BD59-A6C34878D82A}">
                    <a16:rowId xmlns:a16="http://schemas.microsoft.com/office/drawing/2014/main" xmlns="" val="10004"/>
                  </a:ext>
                </a:extLst>
              </a:tr>
              <a:tr h="709742">
                <a:tc>
                  <a:txBody>
                    <a:bodyPr/>
                    <a:lstStyle/>
                    <a:p>
                      <a:r>
                        <a:rPr lang="en-IN" sz="1800" dirty="0">
                          <a:latin typeface="Times New Roman" panose="02020603050405020304" pitchFamily="18" charset="0"/>
                          <a:cs typeface="Times New Roman" panose="02020603050405020304" pitchFamily="18" charset="0"/>
                        </a:rPr>
                        <a:t>5</a:t>
                      </a:r>
                    </a:p>
                  </a:txBody>
                  <a:tcPr/>
                </a:tc>
                <a:tc>
                  <a:txBody>
                    <a:bodyPr/>
                    <a:lstStyle/>
                    <a:p>
                      <a:r>
                        <a:rPr lang="en-US" sz="1800" dirty="0">
                          <a:latin typeface="Times New Roman" panose="02020603050405020304" pitchFamily="18" charset="0"/>
                          <a:cs typeface="Times New Roman" panose="02020603050405020304" pitchFamily="18" charset="0"/>
                        </a:rPr>
                        <a:t>Random vector functional link network: recent</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developments(2022)</a:t>
                      </a:r>
                      <a:endParaRPr lang="en-IN" sz="1800" dirty="0">
                        <a:latin typeface="Times New Roman" panose="02020603050405020304" pitchFamily="18" charset="0"/>
                        <a:cs typeface="Times New Roman" panose="02020603050405020304" pitchFamily="18" charset="0"/>
                      </a:endParaRPr>
                    </a:p>
                  </a:txBody>
                  <a:tcPr/>
                </a:tc>
                <a:tc>
                  <a:txBody>
                    <a:bodyPr/>
                    <a:lstStyle/>
                    <a:p>
                      <a:r>
                        <a:rPr lang="en-IN" sz="1800" dirty="0">
                          <a:latin typeface="Times New Roman" panose="02020603050405020304" pitchFamily="18" charset="0"/>
                          <a:cs typeface="Times New Roman" panose="02020603050405020304" pitchFamily="18" charset="0"/>
                        </a:rPr>
                        <a:t>RVFL Neural networks</a:t>
                      </a:r>
                    </a:p>
                  </a:txBody>
                  <a:tcPr/>
                </a:tc>
                <a:tc>
                  <a:txBody>
                    <a:bodyPr/>
                    <a:lstStyle/>
                    <a:p>
                      <a:r>
                        <a:rPr lang="en-IN" sz="1800" dirty="0">
                          <a:latin typeface="Times New Roman" panose="02020603050405020304" pitchFamily="18" charset="0"/>
                          <a:cs typeface="Times New Roman" panose="02020603050405020304" pitchFamily="18" charset="0"/>
                        </a:rPr>
                        <a:t>Deep learning</a:t>
                      </a:r>
                    </a:p>
                  </a:txBody>
                  <a:tcPr/>
                </a:tc>
                <a:tc>
                  <a:txBody>
                    <a:bodyPr/>
                    <a:lstStyle/>
                    <a:p>
                      <a:r>
                        <a:rPr lang="en-US" sz="1800" dirty="0">
                          <a:latin typeface="Times New Roman" panose="02020603050405020304" pitchFamily="18" charset="0"/>
                          <a:cs typeface="Times New Roman" panose="02020603050405020304" pitchFamily="18" charset="0"/>
                        </a:rPr>
                        <a:t>Very less work done </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handle</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semi</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supervised</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problems. </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0967780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F23494-F630-4E01-81EA-AA2F2975971E}">
  <ds:schemaRefs>
    <ds:schemaRef ds:uri="http://purl.org/dc/dcmitype/"/>
    <ds:schemaRef ds:uri="http://schemas.microsoft.com/office/2006/documentManagement/types"/>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6CE1C2-24FF-4125-B61C-AD39973FCD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1074</Words>
  <Application>Microsoft Office PowerPoint</Application>
  <PresentationFormat>Custom</PresentationFormat>
  <Paragraphs>217</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2022-09-05T08:42:46Z</dcterms:created>
  <dcterms:modified xsi:type="dcterms:W3CDTF">2023-01-11T09:06:57Z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